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412" r:id="rId2"/>
    <p:sldId id="455" r:id="rId3"/>
    <p:sldId id="454" r:id="rId4"/>
    <p:sldId id="456" r:id="rId5"/>
    <p:sldId id="457" r:id="rId6"/>
    <p:sldId id="413" r:id="rId7"/>
    <p:sldId id="440" r:id="rId8"/>
    <p:sldId id="430" r:id="rId9"/>
    <p:sldId id="448" r:id="rId10"/>
    <p:sldId id="453" r:id="rId11"/>
    <p:sldId id="447" r:id="rId12"/>
    <p:sldId id="452" r:id="rId13"/>
    <p:sldId id="425" r:id="rId14"/>
    <p:sldId id="368" r:id="rId15"/>
    <p:sldId id="420" r:id="rId16"/>
    <p:sldId id="433" r:id="rId17"/>
    <p:sldId id="435" r:id="rId18"/>
    <p:sldId id="462" r:id="rId19"/>
    <p:sldId id="436" r:id="rId20"/>
    <p:sldId id="346" r:id="rId21"/>
    <p:sldId id="445" r:id="rId22"/>
    <p:sldId id="380" r:id="rId23"/>
    <p:sldId id="381" r:id="rId24"/>
    <p:sldId id="336" r:id="rId25"/>
    <p:sldId id="393" r:id="rId26"/>
    <p:sldId id="423" r:id="rId27"/>
    <p:sldId id="396" r:id="rId28"/>
    <p:sldId id="395" r:id="rId29"/>
    <p:sldId id="397" r:id="rId30"/>
    <p:sldId id="432" r:id="rId31"/>
    <p:sldId id="421" r:id="rId32"/>
    <p:sldId id="422" r:id="rId33"/>
    <p:sldId id="400" r:id="rId34"/>
    <p:sldId id="414" r:id="rId35"/>
    <p:sldId id="415" r:id="rId36"/>
    <p:sldId id="427" r:id="rId37"/>
    <p:sldId id="428" r:id="rId38"/>
    <p:sldId id="416" r:id="rId39"/>
    <p:sldId id="403" r:id="rId40"/>
    <p:sldId id="418" r:id="rId41"/>
    <p:sldId id="419" r:id="rId42"/>
    <p:sldId id="426" r:id="rId43"/>
    <p:sldId id="406" r:id="rId44"/>
    <p:sldId id="405" r:id="rId45"/>
    <p:sldId id="424" r:id="rId46"/>
    <p:sldId id="463" r:id="rId47"/>
    <p:sldId id="261" r:id="rId48"/>
    <p:sldId id="262" r:id="rId49"/>
    <p:sldId id="263" r:id="rId50"/>
    <p:sldId id="264" r:id="rId51"/>
    <p:sldId id="266" r:id="rId52"/>
    <p:sldId id="267" r:id="rId53"/>
    <p:sldId id="268" r:id="rId54"/>
    <p:sldId id="444" r:id="rId55"/>
    <p:sldId id="464" r:id="rId56"/>
    <p:sldId id="442" r:id="rId57"/>
    <p:sldId id="443" r:id="rId58"/>
    <p:sldId id="357" r:id="rId59"/>
    <p:sldId id="270" r:id="rId60"/>
    <p:sldId id="334" r:id="rId61"/>
    <p:sldId id="314" r:id="rId62"/>
    <p:sldId id="441" r:id="rId63"/>
    <p:sldId id="458" r:id="rId64"/>
    <p:sldId id="459" r:id="rId65"/>
    <p:sldId id="460" r:id="rId66"/>
    <p:sldId id="429" r:id="rId67"/>
    <p:sldId id="461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4481C-ED59-4011-A2AD-7CF83742E496}" v="138" dt="2022-05-20T19:00:49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2E66A-C1BB-4BB7-AEC5-078FB02CD9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0AB50-3C2D-4643-913D-630ABC7AB2B7}">
      <dgm:prSet/>
      <dgm:spPr/>
      <dgm:t>
        <a:bodyPr/>
        <a:lstStyle/>
        <a:p>
          <a:r>
            <a:rPr lang="en-US" dirty="0"/>
            <a:t>Skin</a:t>
          </a:r>
        </a:p>
        <a:p>
          <a:r>
            <a:rPr lang="en-US" dirty="0"/>
            <a:t>     5-7 Days	</a:t>
          </a:r>
        </a:p>
      </dgm:t>
    </dgm:pt>
    <dgm:pt modelId="{B3A7746F-1254-4753-8DC1-FDD502A13A7D}" type="parTrans" cxnId="{A057EED4-62EC-4A6D-B598-4A51020E4396}">
      <dgm:prSet/>
      <dgm:spPr/>
      <dgm:t>
        <a:bodyPr/>
        <a:lstStyle/>
        <a:p>
          <a:endParaRPr lang="en-US"/>
        </a:p>
      </dgm:t>
    </dgm:pt>
    <dgm:pt modelId="{12033087-9530-47FE-9F0B-C71C51D288E5}" type="sibTrans" cxnId="{A057EED4-62EC-4A6D-B598-4A51020E4396}">
      <dgm:prSet/>
      <dgm:spPr/>
      <dgm:t>
        <a:bodyPr/>
        <a:lstStyle/>
        <a:p>
          <a:endParaRPr lang="en-US"/>
        </a:p>
      </dgm:t>
    </dgm:pt>
    <dgm:pt modelId="{C8F22AD9-1318-4753-BC19-968C6E830389}">
      <dgm:prSet/>
      <dgm:spPr/>
      <dgm:t>
        <a:bodyPr/>
        <a:lstStyle/>
        <a:p>
          <a:r>
            <a:rPr lang="en-US" dirty="0"/>
            <a:t>Mucosa</a:t>
          </a:r>
        </a:p>
        <a:p>
          <a:r>
            <a:rPr lang="en-US" dirty="0"/>
            <a:t>7-14 days</a:t>
          </a:r>
        </a:p>
      </dgm:t>
    </dgm:pt>
    <dgm:pt modelId="{15E1A4F1-AEA5-4CE2-9F16-33D2C725E5F4}" type="parTrans" cxnId="{149A9BCF-0C2A-48B8-9FEE-FDD522BB0F13}">
      <dgm:prSet/>
      <dgm:spPr/>
      <dgm:t>
        <a:bodyPr/>
        <a:lstStyle/>
        <a:p>
          <a:endParaRPr lang="en-US"/>
        </a:p>
      </dgm:t>
    </dgm:pt>
    <dgm:pt modelId="{14E00DBC-4855-49F8-B1BD-BAD9019525B9}" type="sibTrans" cxnId="{149A9BCF-0C2A-48B8-9FEE-FDD522BB0F13}">
      <dgm:prSet/>
      <dgm:spPr/>
      <dgm:t>
        <a:bodyPr/>
        <a:lstStyle/>
        <a:p>
          <a:endParaRPr lang="en-US"/>
        </a:p>
      </dgm:t>
    </dgm:pt>
    <dgm:pt modelId="{7ECC753B-00E5-485D-A268-470DBD8D30BB}">
      <dgm:prSet/>
      <dgm:spPr/>
      <dgm:t>
        <a:bodyPr/>
        <a:lstStyle/>
        <a:p>
          <a:r>
            <a:rPr lang="en-US" dirty="0"/>
            <a:t>Subcutaneous</a:t>
          </a:r>
        </a:p>
        <a:p>
          <a:r>
            <a:rPr lang="en-US" dirty="0"/>
            <a:t>7- 14 days</a:t>
          </a:r>
        </a:p>
      </dgm:t>
    </dgm:pt>
    <dgm:pt modelId="{C6C6CD41-5967-48F1-BA86-372E80AD9CEE}" type="parTrans" cxnId="{4273C6B4-5F5C-4E50-845C-2A32F73A0651}">
      <dgm:prSet/>
      <dgm:spPr/>
      <dgm:t>
        <a:bodyPr/>
        <a:lstStyle/>
        <a:p>
          <a:endParaRPr lang="en-US"/>
        </a:p>
      </dgm:t>
    </dgm:pt>
    <dgm:pt modelId="{339F0AD4-5D9A-43DE-9D5C-B95D08FD6872}" type="sibTrans" cxnId="{4273C6B4-5F5C-4E50-845C-2A32F73A0651}">
      <dgm:prSet/>
      <dgm:spPr/>
      <dgm:t>
        <a:bodyPr/>
        <a:lstStyle/>
        <a:p>
          <a:endParaRPr lang="en-US"/>
        </a:p>
      </dgm:t>
    </dgm:pt>
    <dgm:pt modelId="{0AADBDAA-D20D-4EFB-A1FC-8720F5535D57}">
      <dgm:prSet/>
      <dgm:spPr/>
      <dgm:t>
        <a:bodyPr/>
        <a:lstStyle/>
        <a:p>
          <a:r>
            <a:rPr lang="en-US" dirty="0"/>
            <a:t>Peritoneum</a:t>
          </a:r>
        </a:p>
        <a:p>
          <a:r>
            <a:rPr lang="en-US" dirty="0"/>
            <a:t>7-14 days</a:t>
          </a:r>
        </a:p>
      </dgm:t>
    </dgm:pt>
    <dgm:pt modelId="{2A0A4645-A349-4D8F-ABBC-7F87ACC77FEA}" type="parTrans" cxnId="{B817BCA0-DAD4-4405-94FC-BABBA57EC9C5}">
      <dgm:prSet/>
      <dgm:spPr/>
      <dgm:t>
        <a:bodyPr/>
        <a:lstStyle/>
        <a:p>
          <a:endParaRPr lang="en-US"/>
        </a:p>
      </dgm:t>
    </dgm:pt>
    <dgm:pt modelId="{E76D233B-1BBA-4356-8FAC-21EF7A73B0AB}" type="sibTrans" cxnId="{B817BCA0-DAD4-4405-94FC-BABBA57EC9C5}">
      <dgm:prSet/>
      <dgm:spPr/>
      <dgm:t>
        <a:bodyPr/>
        <a:lstStyle/>
        <a:p>
          <a:endParaRPr lang="en-US"/>
        </a:p>
      </dgm:t>
    </dgm:pt>
    <dgm:pt modelId="{F8905CBD-25D9-43CF-8E94-AE86594C37E4}">
      <dgm:prSet/>
      <dgm:spPr/>
      <dgm:t>
        <a:bodyPr/>
        <a:lstStyle/>
        <a:p>
          <a:r>
            <a:rPr lang="en-US" dirty="0"/>
            <a:t>Fascia</a:t>
          </a:r>
        </a:p>
        <a:p>
          <a:r>
            <a:rPr lang="en-US" dirty="0"/>
            <a:t>14-28 days</a:t>
          </a:r>
        </a:p>
      </dgm:t>
    </dgm:pt>
    <dgm:pt modelId="{6B83AB68-CF45-476C-A7E3-12E9949B17E7}" type="parTrans" cxnId="{68505B88-35A2-4F05-AE0B-63BD45A7A249}">
      <dgm:prSet/>
      <dgm:spPr/>
      <dgm:t>
        <a:bodyPr/>
        <a:lstStyle/>
        <a:p>
          <a:endParaRPr lang="en-US"/>
        </a:p>
      </dgm:t>
    </dgm:pt>
    <dgm:pt modelId="{ACFA5480-CD9E-4797-B42B-9AA0A9BD47F5}" type="sibTrans" cxnId="{68505B88-35A2-4F05-AE0B-63BD45A7A249}">
      <dgm:prSet/>
      <dgm:spPr/>
      <dgm:t>
        <a:bodyPr/>
        <a:lstStyle/>
        <a:p>
          <a:endParaRPr lang="en-US"/>
        </a:p>
      </dgm:t>
    </dgm:pt>
    <dgm:pt modelId="{6C19F196-E576-435D-A474-315DABA87F44}" type="pres">
      <dgm:prSet presAssocID="{32A2E66A-C1BB-4BB7-AEC5-078FB02CD981}" presName="diagram" presStyleCnt="0">
        <dgm:presLayoutVars>
          <dgm:dir/>
          <dgm:resizeHandles val="exact"/>
        </dgm:presLayoutVars>
      </dgm:prSet>
      <dgm:spPr/>
    </dgm:pt>
    <dgm:pt modelId="{70D4D1B2-43F4-4CA1-B61D-1A25BED5AE9F}" type="pres">
      <dgm:prSet presAssocID="{3620AB50-3C2D-4643-913D-630ABC7AB2B7}" presName="node" presStyleLbl="node1" presStyleIdx="0" presStyleCnt="5">
        <dgm:presLayoutVars>
          <dgm:bulletEnabled val="1"/>
        </dgm:presLayoutVars>
      </dgm:prSet>
      <dgm:spPr/>
    </dgm:pt>
    <dgm:pt modelId="{ABD86D91-E166-4F59-8C38-41D730D86025}" type="pres">
      <dgm:prSet presAssocID="{12033087-9530-47FE-9F0B-C71C51D288E5}" presName="sibTrans" presStyleCnt="0"/>
      <dgm:spPr/>
    </dgm:pt>
    <dgm:pt modelId="{6B0B62DA-CA76-4CFF-A8CA-F0AC2BF54367}" type="pres">
      <dgm:prSet presAssocID="{C8F22AD9-1318-4753-BC19-968C6E830389}" presName="node" presStyleLbl="node1" presStyleIdx="1" presStyleCnt="5">
        <dgm:presLayoutVars>
          <dgm:bulletEnabled val="1"/>
        </dgm:presLayoutVars>
      </dgm:prSet>
      <dgm:spPr/>
    </dgm:pt>
    <dgm:pt modelId="{1084EA78-338E-4247-885B-63E7959DAA7B}" type="pres">
      <dgm:prSet presAssocID="{14E00DBC-4855-49F8-B1BD-BAD9019525B9}" presName="sibTrans" presStyleCnt="0"/>
      <dgm:spPr/>
    </dgm:pt>
    <dgm:pt modelId="{C53F4D89-CAEB-462F-9794-7B9162AAFD2D}" type="pres">
      <dgm:prSet presAssocID="{7ECC753B-00E5-485D-A268-470DBD8D30BB}" presName="node" presStyleLbl="node1" presStyleIdx="2" presStyleCnt="5">
        <dgm:presLayoutVars>
          <dgm:bulletEnabled val="1"/>
        </dgm:presLayoutVars>
      </dgm:prSet>
      <dgm:spPr/>
    </dgm:pt>
    <dgm:pt modelId="{88F59116-6C26-408F-9DED-47A962C8861F}" type="pres">
      <dgm:prSet presAssocID="{339F0AD4-5D9A-43DE-9D5C-B95D08FD6872}" presName="sibTrans" presStyleCnt="0"/>
      <dgm:spPr/>
    </dgm:pt>
    <dgm:pt modelId="{77529B49-017B-4582-9686-C513BF3BA5B7}" type="pres">
      <dgm:prSet presAssocID="{0AADBDAA-D20D-4EFB-A1FC-8720F5535D57}" presName="node" presStyleLbl="node1" presStyleIdx="3" presStyleCnt="5" custAng="0" custLinFactNeighborY="1223">
        <dgm:presLayoutVars>
          <dgm:bulletEnabled val="1"/>
        </dgm:presLayoutVars>
      </dgm:prSet>
      <dgm:spPr/>
    </dgm:pt>
    <dgm:pt modelId="{2994F76F-4D28-4409-ABE9-855CD2BE6DF3}" type="pres">
      <dgm:prSet presAssocID="{E76D233B-1BBA-4356-8FAC-21EF7A73B0AB}" presName="sibTrans" presStyleCnt="0"/>
      <dgm:spPr/>
    </dgm:pt>
    <dgm:pt modelId="{B173C948-6266-4E13-AC54-9E5C8B63EBAB}" type="pres">
      <dgm:prSet presAssocID="{F8905CBD-25D9-43CF-8E94-AE86594C37E4}" presName="node" presStyleLbl="node1" presStyleIdx="4" presStyleCnt="5">
        <dgm:presLayoutVars>
          <dgm:bulletEnabled val="1"/>
        </dgm:presLayoutVars>
      </dgm:prSet>
      <dgm:spPr/>
    </dgm:pt>
  </dgm:ptLst>
  <dgm:cxnLst>
    <dgm:cxn modelId="{FCB1FF08-0D0A-4D5C-9A93-04538C236AD3}" type="presOf" srcId="{C8F22AD9-1318-4753-BC19-968C6E830389}" destId="{6B0B62DA-CA76-4CFF-A8CA-F0AC2BF54367}" srcOrd="0" destOrd="0" presId="urn:microsoft.com/office/officeart/2005/8/layout/default"/>
    <dgm:cxn modelId="{351EDD6E-065C-4C95-A363-2E0EE0E4D14B}" type="presOf" srcId="{32A2E66A-C1BB-4BB7-AEC5-078FB02CD981}" destId="{6C19F196-E576-435D-A474-315DABA87F44}" srcOrd="0" destOrd="0" presId="urn:microsoft.com/office/officeart/2005/8/layout/default"/>
    <dgm:cxn modelId="{68505B88-35A2-4F05-AE0B-63BD45A7A249}" srcId="{32A2E66A-C1BB-4BB7-AEC5-078FB02CD981}" destId="{F8905CBD-25D9-43CF-8E94-AE86594C37E4}" srcOrd="4" destOrd="0" parTransId="{6B83AB68-CF45-476C-A7E3-12E9949B17E7}" sibTransId="{ACFA5480-CD9E-4797-B42B-9AA0A9BD47F5}"/>
    <dgm:cxn modelId="{B817BCA0-DAD4-4405-94FC-BABBA57EC9C5}" srcId="{32A2E66A-C1BB-4BB7-AEC5-078FB02CD981}" destId="{0AADBDAA-D20D-4EFB-A1FC-8720F5535D57}" srcOrd="3" destOrd="0" parTransId="{2A0A4645-A349-4D8F-ABBC-7F87ACC77FEA}" sibTransId="{E76D233B-1BBA-4356-8FAC-21EF7A73B0AB}"/>
    <dgm:cxn modelId="{473EB8B4-A3CC-4930-9245-A365F67A4844}" type="presOf" srcId="{3620AB50-3C2D-4643-913D-630ABC7AB2B7}" destId="{70D4D1B2-43F4-4CA1-B61D-1A25BED5AE9F}" srcOrd="0" destOrd="0" presId="urn:microsoft.com/office/officeart/2005/8/layout/default"/>
    <dgm:cxn modelId="{4273C6B4-5F5C-4E50-845C-2A32F73A0651}" srcId="{32A2E66A-C1BB-4BB7-AEC5-078FB02CD981}" destId="{7ECC753B-00E5-485D-A268-470DBD8D30BB}" srcOrd="2" destOrd="0" parTransId="{C6C6CD41-5967-48F1-BA86-372E80AD9CEE}" sibTransId="{339F0AD4-5D9A-43DE-9D5C-B95D08FD6872}"/>
    <dgm:cxn modelId="{149A9BCF-0C2A-48B8-9FEE-FDD522BB0F13}" srcId="{32A2E66A-C1BB-4BB7-AEC5-078FB02CD981}" destId="{C8F22AD9-1318-4753-BC19-968C6E830389}" srcOrd="1" destOrd="0" parTransId="{15E1A4F1-AEA5-4CE2-9F16-33D2C725E5F4}" sibTransId="{14E00DBC-4855-49F8-B1BD-BAD9019525B9}"/>
    <dgm:cxn modelId="{A057EED4-62EC-4A6D-B598-4A51020E4396}" srcId="{32A2E66A-C1BB-4BB7-AEC5-078FB02CD981}" destId="{3620AB50-3C2D-4643-913D-630ABC7AB2B7}" srcOrd="0" destOrd="0" parTransId="{B3A7746F-1254-4753-8DC1-FDD502A13A7D}" sibTransId="{12033087-9530-47FE-9F0B-C71C51D288E5}"/>
    <dgm:cxn modelId="{CAD255DD-3FB9-4E9A-9BA1-3CF3C2F464B8}" type="presOf" srcId="{0AADBDAA-D20D-4EFB-A1FC-8720F5535D57}" destId="{77529B49-017B-4582-9686-C513BF3BA5B7}" srcOrd="0" destOrd="0" presId="urn:microsoft.com/office/officeart/2005/8/layout/default"/>
    <dgm:cxn modelId="{50DE1FEA-7870-43FE-AF41-DE108A009E09}" type="presOf" srcId="{7ECC753B-00E5-485D-A268-470DBD8D30BB}" destId="{C53F4D89-CAEB-462F-9794-7B9162AAFD2D}" srcOrd="0" destOrd="0" presId="urn:microsoft.com/office/officeart/2005/8/layout/default"/>
    <dgm:cxn modelId="{0A2F4FED-CDA9-4651-B476-8EC9014E5E4A}" type="presOf" srcId="{F8905CBD-25D9-43CF-8E94-AE86594C37E4}" destId="{B173C948-6266-4E13-AC54-9E5C8B63EBAB}" srcOrd="0" destOrd="0" presId="urn:microsoft.com/office/officeart/2005/8/layout/default"/>
    <dgm:cxn modelId="{33E84E75-58C9-4615-B3E6-350E4690C046}" type="presParOf" srcId="{6C19F196-E576-435D-A474-315DABA87F44}" destId="{70D4D1B2-43F4-4CA1-B61D-1A25BED5AE9F}" srcOrd="0" destOrd="0" presId="urn:microsoft.com/office/officeart/2005/8/layout/default"/>
    <dgm:cxn modelId="{491F56CF-CF33-47B0-86B4-62231BCB466C}" type="presParOf" srcId="{6C19F196-E576-435D-A474-315DABA87F44}" destId="{ABD86D91-E166-4F59-8C38-41D730D86025}" srcOrd="1" destOrd="0" presId="urn:microsoft.com/office/officeart/2005/8/layout/default"/>
    <dgm:cxn modelId="{FACAA926-BEF1-4628-B662-03DC90D27C96}" type="presParOf" srcId="{6C19F196-E576-435D-A474-315DABA87F44}" destId="{6B0B62DA-CA76-4CFF-A8CA-F0AC2BF54367}" srcOrd="2" destOrd="0" presId="urn:microsoft.com/office/officeart/2005/8/layout/default"/>
    <dgm:cxn modelId="{8FFBC046-1E21-44FD-8B35-AF38F07599E6}" type="presParOf" srcId="{6C19F196-E576-435D-A474-315DABA87F44}" destId="{1084EA78-338E-4247-885B-63E7959DAA7B}" srcOrd="3" destOrd="0" presId="urn:microsoft.com/office/officeart/2005/8/layout/default"/>
    <dgm:cxn modelId="{4E69017A-0EF9-4F0B-AE74-EDFE87B03058}" type="presParOf" srcId="{6C19F196-E576-435D-A474-315DABA87F44}" destId="{C53F4D89-CAEB-462F-9794-7B9162AAFD2D}" srcOrd="4" destOrd="0" presId="urn:microsoft.com/office/officeart/2005/8/layout/default"/>
    <dgm:cxn modelId="{2F877516-10AA-4C5A-AA16-3E3B31B54D33}" type="presParOf" srcId="{6C19F196-E576-435D-A474-315DABA87F44}" destId="{88F59116-6C26-408F-9DED-47A962C8861F}" srcOrd="5" destOrd="0" presId="urn:microsoft.com/office/officeart/2005/8/layout/default"/>
    <dgm:cxn modelId="{2DCD9421-836D-4CD8-9D33-66909DAFF410}" type="presParOf" srcId="{6C19F196-E576-435D-A474-315DABA87F44}" destId="{77529B49-017B-4582-9686-C513BF3BA5B7}" srcOrd="6" destOrd="0" presId="urn:microsoft.com/office/officeart/2005/8/layout/default"/>
    <dgm:cxn modelId="{6E83A7EA-85AE-4D4F-AC13-CAD30300A9E5}" type="presParOf" srcId="{6C19F196-E576-435D-A474-315DABA87F44}" destId="{2994F76F-4D28-4409-ABE9-855CD2BE6DF3}" srcOrd="7" destOrd="0" presId="urn:microsoft.com/office/officeart/2005/8/layout/default"/>
    <dgm:cxn modelId="{227DA415-AA23-4E04-88E8-6B94CFE508CA}" type="presParOf" srcId="{6C19F196-E576-435D-A474-315DABA87F44}" destId="{B173C948-6266-4E13-AC54-9E5C8B63EB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4D1B2-43F4-4CA1-B61D-1A25BED5AE9F}">
      <dsp:nvSpPr>
        <dsp:cNvPr id="0" name=""/>
        <dsp:cNvSpPr/>
      </dsp:nvSpPr>
      <dsp:spPr>
        <a:xfrm>
          <a:off x="0" y="34131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Skin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    5-7 Days	</a:t>
          </a:r>
        </a:p>
      </dsp:txBody>
      <dsp:txXfrm>
        <a:off x="0" y="34131"/>
        <a:ext cx="3428999" cy="2057400"/>
      </dsp:txXfrm>
    </dsp:sp>
    <dsp:sp modelId="{6B0B62DA-CA76-4CFF-A8CA-F0AC2BF54367}">
      <dsp:nvSpPr>
        <dsp:cNvPr id="0" name=""/>
        <dsp:cNvSpPr/>
      </dsp:nvSpPr>
      <dsp:spPr>
        <a:xfrm>
          <a:off x="3771900" y="34131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Mucosa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7-14 days</a:t>
          </a:r>
        </a:p>
      </dsp:txBody>
      <dsp:txXfrm>
        <a:off x="3771900" y="34131"/>
        <a:ext cx="3428999" cy="2057400"/>
      </dsp:txXfrm>
    </dsp:sp>
    <dsp:sp modelId="{C53F4D89-CAEB-462F-9794-7B9162AAFD2D}">
      <dsp:nvSpPr>
        <dsp:cNvPr id="0" name=""/>
        <dsp:cNvSpPr/>
      </dsp:nvSpPr>
      <dsp:spPr>
        <a:xfrm>
          <a:off x="7543800" y="34131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Subcutaneous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7- 14 days</a:t>
          </a:r>
        </a:p>
      </dsp:txBody>
      <dsp:txXfrm>
        <a:off x="7543800" y="34131"/>
        <a:ext cx="3428999" cy="2057400"/>
      </dsp:txXfrm>
    </dsp:sp>
    <dsp:sp modelId="{77529B49-017B-4582-9686-C513BF3BA5B7}">
      <dsp:nvSpPr>
        <dsp:cNvPr id="0" name=""/>
        <dsp:cNvSpPr/>
      </dsp:nvSpPr>
      <dsp:spPr>
        <a:xfrm>
          <a:off x="1885950" y="2459593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Peritoneum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7-14 days</a:t>
          </a:r>
        </a:p>
      </dsp:txBody>
      <dsp:txXfrm>
        <a:off x="1885950" y="2459593"/>
        <a:ext cx="3428999" cy="2057400"/>
      </dsp:txXfrm>
    </dsp:sp>
    <dsp:sp modelId="{B173C948-6266-4E13-AC54-9E5C8B63EBAB}">
      <dsp:nvSpPr>
        <dsp:cNvPr id="0" name=""/>
        <dsp:cNvSpPr/>
      </dsp:nvSpPr>
      <dsp:spPr>
        <a:xfrm>
          <a:off x="5657850" y="2434431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Fascia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14-28 days</a:t>
          </a:r>
        </a:p>
      </dsp:txBody>
      <dsp:txXfrm>
        <a:off x="5657850" y="2434431"/>
        <a:ext cx="3428999" cy="205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6B378-702D-4E57-8EC5-484406D07A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79D50-888D-4E19-BDA5-3136B4FF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3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Phases are sequential, yet overlap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272097-B840-48E3-A54A-F6CC89C8E181}" type="slidenum">
              <a:rPr kumimoji="0" lang="en-US" altLang="en-US"/>
              <a:pPr>
                <a:spcBef>
                  <a:spcPct val="0"/>
                </a:spcBef>
              </a:pPr>
              <a:t>11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90692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1CA539-EA56-4C91-985C-7E91765B2C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A0A279-9111-4C67-9D0F-F5BB42F8A7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blue.com/notes/university-of-tennessee-knoxville/c/vmed-835/608254/0" TargetMode="External"/><Relationship Id="rId2" Type="http://schemas.openxmlformats.org/officeDocument/2006/relationships/hyperlink" Target="http://www.aafp.org/afp/2008/101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udyblue.com/notes/tennessee/university-of-tennessee-knoxville/1752" TargetMode="External"/><Relationship Id="rId4" Type="http://schemas.openxmlformats.org/officeDocument/2006/relationships/hyperlink" Target="https://www.studyblue.com/notes/university-of-tennessee-knoxville/andersonblackford-professor/811769/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63" y="700217"/>
            <a:ext cx="10515600" cy="57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Suturing Techniques and Wound Care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AAPA</a:t>
            </a:r>
            <a:br>
              <a:rPr lang="en-US" sz="3600">
                <a:latin typeface="+mn-lt"/>
              </a:rPr>
            </a:br>
            <a:r>
              <a:rPr lang="en-US" sz="3600">
                <a:latin typeface="+mn-lt"/>
              </a:rPr>
              <a:t>Nashville Tn</a:t>
            </a:r>
            <a:br>
              <a:rPr lang="en-US" sz="3600">
                <a:latin typeface="+mn-lt"/>
              </a:rPr>
            </a:br>
            <a:r>
              <a:rPr lang="en-US" sz="3600">
                <a:latin typeface="+mn-lt"/>
              </a:rPr>
              <a:t>Paul </a:t>
            </a:r>
            <a:r>
              <a:rPr lang="en-US" sz="3600" dirty="0">
                <a:latin typeface="+mn-lt"/>
              </a:rPr>
              <a:t>M. Harrelson MPAS, PA-C  DFAAPA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Samford University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Physician Assistant Program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Chair/Program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1305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Patient’s:</a:t>
            </a:r>
          </a:p>
          <a:p>
            <a:pPr lvl="1"/>
            <a:r>
              <a:rPr lang="en-US" altLang="en-US" dirty="0"/>
              <a:t>Age</a:t>
            </a:r>
          </a:p>
          <a:p>
            <a:pPr lvl="1"/>
            <a:r>
              <a:rPr lang="en-US" altLang="en-US" dirty="0"/>
              <a:t>Vascular supply to tissue</a:t>
            </a:r>
          </a:p>
          <a:p>
            <a:pPr lvl="1"/>
            <a:r>
              <a:rPr lang="en-US" altLang="en-US" dirty="0"/>
              <a:t>Nutritional status</a:t>
            </a:r>
          </a:p>
          <a:p>
            <a:r>
              <a:rPr lang="en-US" altLang="en-US" dirty="0"/>
              <a:t>Tissue character</a:t>
            </a:r>
          </a:p>
          <a:p>
            <a:r>
              <a:rPr lang="en-US" altLang="en-US" dirty="0"/>
              <a:t>Prior injury</a:t>
            </a:r>
          </a:p>
          <a:p>
            <a:r>
              <a:rPr lang="en-US" altLang="en-US" dirty="0"/>
              <a:t>Treatment compliance</a:t>
            </a:r>
          </a:p>
          <a:p>
            <a:r>
              <a:rPr lang="en-US" altLang="en-US" dirty="0"/>
              <a:t>Excess adipose tissue</a:t>
            </a:r>
          </a:p>
          <a:p>
            <a:r>
              <a:rPr lang="en-US" altLang="en-US" dirty="0"/>
              <a:t>Chronic disease</a:t>
            </a:r>
          </a:p>
          <a:p>
            <a:r>
              <a:rPr lang="en-US" altLang="en-US" dirty="0"/>
              <a:t>Prior radiation therapy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255" y="338329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Healing factors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545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Model of Wound Healing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6201295" cy="462741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(1</a:t>
            </a:r>
            <a:r>
              <a:rPr lang="en-US" altLang="en-US" sz="2000" b="1" dirty="0"/>
              <a:t>) </a:t>
            </a:r>
            <a:r>
              <a:rPr lang="en-US" altLang="en-US" sz="2000" b="1" u="sng" dirty="0"/>
              <a:t>Hemostasis</a:t>
            </a:r>
            <a:r>
              <a:rPr lang="en-US" altLang="en-US" sz="2000" dirty="0"/>
              <a:t>: within minutes post-injury, platelets aggregate at the injury site to form a fibrin clot.</a:t>
            </a:r>
          </a:p>
          <a:p>
            <a:r>
              <a:rPr lang="en-US" altLang="en-US" sz="2000" dirty="0"/>
              <a:t> </a:t>
            </a:r>
          </a:p>
          <a:p>
            <a:r>
              <a:rPr lang="en-US" altLang="en-US" sz="2000" dirty="0"/>
              <a:t>(2) </a:t>
            </a:r>
            <a:r>
              <a:rPr lang="en-US" altLang="en-US" sz="2000" u="sng" dirty="0"/>
              <a:t>I</a:t>
            </a:r>
            <a:r>
              <a:rPr lang="en-US" altLang="en-US" sz="2000" b="1" u="sng" dirty="0"/>
              <a:t>nflammatory</a:t>
            </a:r>
            <a:r>
              <a:rPr lang="en-US" altLang="en-US" sz="2000" dirty="0"/>
              <a:t>: bacteria and debris are removed, and factors are released that cause the migration and division of cells involved in the proliferative phase.</a:t>
            </a:r>
          </a:p>
          <a:p>
            <a:endParaRPr lang="en-US" altLang="en-US" sz="2000" dirty="0"/>
          </a:p>
          <a:p>
            <a:r>
              <a:rPr lang="en-US" altLang="en-US" sz="2000" dirty="0"/>
              <a:t>(3) </a:t>
            </a:r>
            <a:r>
              <a:rPr lang="en-US" altLang="en-US" sz="2000" b="1" u="sng" dirty="0"/>
              <a:t>Proliferative</a:t>
            </a:r>
            <a:r>
              <a:rPr lang="en-US" altLang="en-US" sz="2000" dirty="0"/>
              <a:t>: collagen deposition, granulation tissue formation, epithelialization, and wound contraction</a:t>
            </a:r>
          </a:p>
          <a:p>
            <a:endParaRPr lang="en-US" altLang="en-US" sz="2000" dirty="0"/>
          </a:p>
          <a:p>
            <a:r>
              <a:rPr lang="en-US" altLang="en-US" sz="2000" dirty="0"/>
              <a:t>(4) </a:t>
            </a:r>
            <a:r>
              <a:rPr lang="en-US" altLang="en-US" sz="2000" b="1" u="sng" dirty="0"/>
              <a:t>Remodeling</a:t>
            </a:r>
            <a:r>
              <a:rPr lang="en-US" altLang="en-US" sz="2000" dirty="0"/>
              <a:t>: collagen is remodeled and realigned along tension lines and cells that are no longer needed are removed by apoptosis.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30" y="1066800"/>
            <a:ext cx="4911958" cy="45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7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1">
            <a:extLst>
              <a:ext uri="{FF2B5EF4-FFF2-40B4-BE49-F238E27FC236}">
                <a16:creationId xmlns:a16="http://schemas.microsoft.com/office/drawing/2014/main" id="{4521672F-9CAE-4E85-8903-8BFFD8FF6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06694"/>
              </p:ext>
            </p:extLst>
          </p:nvPr>
        </p:nvGraphicFramePr>
        <p:xfrm>
          <a:off x="609600" y="148132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Tissue healing timeline</a:t>
            </a:r>
          </a:p>
        </p:txBody>
      </p:sp>
    </p:spTree>
    <p:extLst>
      <p:ext uri="{BB962C8B-B14F-4D97-AF65-F5344CB8AC3E}">
        <p14:creationId xmlns:p14="http://schemas.microsoft.com/office/powerpoint/2010/main" val="403985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When did the injury occur	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How long ago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How did the injury occur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Size of wound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Depth of wound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Vessel/Tendon/nerve involvement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Wound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7" y="1481329"/>
            <a:ext cx="4554421" cy="30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2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54" y="1072895"/>
            <a:ext cx="10515600" cy="52796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/>
              <a:t>Superficial Skin Wounds</a:t>
            </a:r>
          </a:p>
          <a:p>
            <a:r>
              <a:rPr lang="en-US" sz="2400" dirty="0"/>
              <a:t>Clean with saline, aqueous chlorhexidine or betadine.</a:t>
            </a:r>
          </a:p>
          <a:p>
            <a:pPr marL="109728" indent="0">
              <a:buNone/>
            </a:pPr>
            <a:r>
              <a:rPr lang="en-US" sz="2400" b="1" dirty="0"/>
              <a:t>Deep Wounds</a:t>
            </a:r>
          </a:p>
          <a:p>
            <a:r>
              <a:rPr lang="en-US" sz="2400" dirty="0"/>
              <a:t>Require exploration-anesthetized to assist with thorough cleaning</a:t>
            </a:r>
          </a:p>
          <a:p>
            <a:r>
              <a:rPr lang="en-US" sz="2400" dirty="0"/>
              <a:t>Removed foreign bodies.  </a:t>
            </a:r>
          </a:p>
          <a:p>
            <a:r>
              <a:rPr lang="en-US" sz="2400" dirty="0"/>
              <a:t>Thorough irrigation with saline under pressure (with a 19 Ga needle on a 10-20 ml syringe)</a:t>
            </a:r>
          </a:p>
          <a:p>
            <a:pPr marL="109728" indent="0">
              <a:buNone/>
            </a:pPr>
            <a:r>
              <a:rPr lang="en-US" sz="2400" b="1" dirty="0"/>
              <a:t>Ragged Wounds</a:t>
            </a:r>
          </a:p>
          <a:p>
            <a:r>
              <a:rPr lang="en-US" sz="2400" dirty="0"/>
              <a:t>May have to trim tissue.  May have to ellipse the wound</a:t>
            </a:r>
          </a:p>
          <a:p>
            <a:pPr marL="109728" indent="0">
              <a:buNone/>
            </a:pPr>
            <a:r>
              <a:rPr lang="en-US" sz="2400" b="1" dirty="0"/>
              <a:t>Glass Injuries</a:t>
            </a:r>
          </a:p>
          <a:p>
            <a:r>
              <a:rPr lang="en-US" sz="2400" dirty="0"/>
              <a:t>X-ray for possibility of retained glass. </a:t>
            </a:r>
          </a:p>
          <a:p>
            <a:r>
              <a:rPr lang="en-US" sz="2400" dirty="0"/>
              <a:t>If glass fragments are present, the wound needs exploration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18" y="336496"/>
            <a:ext cx="10515600" cy="617837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Wound Preparation:</a:t>
            </a:r>
          </a:p>
        </p:txBody>
      </p:sp>
    </p:spTree>
    <p:extLst>
      <p:ext uri="{BB962C8B-B14F-4D97-AF65-F5344CB8AC3E}">
        <p14:creationId xmlns:p14="http://schemas.microsoft.com/office/powerpoint/2010/main" val="158713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67945"/>
              </p:ext>
            </p:extLst>
          </p:nvPr>
        </p:nvGraphicFramePr>
        <p:xfrm>
          <a:off x="1239865" y="1046204"/>
          <a:ext cx="9353431" cy="4909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8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63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Generic Name</a:t>
                      </a:r>
                      <a:r>
                        <a:rPr lang="en-US" b="1" baseline="0" dirty="0"/>
                        <a:t> (trade name)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Drug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Available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Maximum Allowable Adult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Average Onset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Average Duration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68">
                <a:tc>
                  <a:txBody>
                    <a:bodyPr/>
                    <a:lstStyle/>
                    <a:p>
                      <a:r>
                        <a:rPr lang="en-US" b="1"/>
                        <a:t>Procaine (Novocain)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0.5%, 1%,</a:t>
                      </a:r>
                      <a:r>
                        <a:rPr lang="en-US" baseline="0"/>
                        <a:t> 2%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1000mg (10-15mg/kg)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1-5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279">
                <a:tc>
                  <a:txBody>
                    <a:bodyPr/>
                    <a:lstStyle/>
                    <a:p>
                      <a:r>
                        <a:rPr lang="en-US" b="1" dirty="0"/>
                        <a:t>Lidocaine</a:t>
                      </a:r>
                      <a:r>
                        <a:rPr lang="en-US" b="1" baseline="0" dirty="0"/>
                        <a:t> (</a:t>
                      </a:r>
                      <a:r>
                        <a:rPr lang="en-US" b="1" baseline="0" dirty="0" err="1"/>
                        <a:t>Xylocaine</a:t>
                      </a:r>
                      <a:r>
                        <a:rPr lang="en-US" b="1" baseline="0" dirty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0.5%, 1%,</a:t>
                      </a:r>
                      <a:r>
                        <a:rPr lang="en-US" baseline="0" dirty="0"/>
                        <a:t> 2%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Without epi: 300mg</a:t>
                      </a:r>
                      <a:r>
                        <a:rPr lang="en-US" baseline="0" dirty="0"/>
                        <a:t> (4.5mg/kg)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.05-30 minutes, varies by route given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minutes to</a:t>
                      </a:r>
                      <a:r>
                        <a:rPr lang="en-US" baseline="0" dirty="0"/>
                        <a:t> 3.5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458">
                <a:tc>
                  <a:txBody>
                    <a:bodyPr/>
                    <a:lstStyle/>
                    <a:p>
                      <a:r>
                        <a:rPr lang="en-US" b="1"/>
                        <a:t>Mepivacaine (Carbocaine)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Amide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1%,</a:t>
                      </a:r>
                      <a:r>
                        <a:rPr lang="en-US" baseline="0"/>
                        <a:t> 2%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400mg (4.5mg/kg)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1-10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1-3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279">
                <a:tc>
                  <a:txBody>
                    <a:bodyPr/>
                    <a:lstStyle/>
                    <a:p>
                      <a:r>
                        <a:rPr lang="en-US" b="1" dirty="0"/>
                        <a:t>Bupivacaine (Marcaine)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0.25%, 0.5</a:t>
                      </a:r>
                      <a:r>
                        <a:rPr lang="en-US" baseline="0" dirty="0"/>
                        <a:t>% solutions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Without epi: 175mg</a:t>
                      </a:r>
                    </a:p>
                    <a:p>
                      <a:r>
                        <a:rPr lang="en-US" dirty="0"/>
                        <a:t>With epi: 225mg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8-16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8537" y="153254"/>
            <a:ext cx="88107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Injectable Local Anesthetics </a:t>
            </a:r>
          </a:p>
        </p:txBody>
      </p:sp>
    </p:spTree>
    <p:extLst>
      <p:ext uri="{BB962C8B-B14F-4D97-AF65-F5344CB8AC3E}">
        <p14:creationId xmlns:p14="http://schemas.microsoft.com/office/powerpoint/2010/main" val="9193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82486"/>
            <a:ext cx="7772400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Clean area and prep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Use 27-gauge needle to make wheal at the proximal angle of lesion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Using wheal infiltrate the first two sides of the square using long 22- or 25-gauge needle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At the distal aspect of the subdermal infiltration puncture the skin and complete the skin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8" y="441576"/>
            <a:ext cx="7772400" cy="838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0" dirty="0">
                <a:solidFill>
                  <a:schemeClr val="tx2"/>
                </a:solidFill>
              </a:rPr>
              <a:t>Field Blocks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BEDAC67-97FA-2BB0-6278-F3EE12F0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04590"/>
            <a:ext cx="3531786" cy="43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54336" y="1627632"/>
            <a:ext cx="7960480" cy="48834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Anatomy--fingers are supplied with nerves at 2,5,7,10 o’clock position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With a 23- or 25-gauge needle inject 3 ml slowly around the circumference of finger at the base of anesthesia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Note--mechanical compression of  the vascular supply may occur with large volume of local  </a:t>
            </a:r>
          </a:p>
          <a:p>
            <a:pPr>
              <a:lnSpc>
                <a:spcPct val="90000"/>
              </a:lnSpc>
            </a:pPr>
            <a:r>
              <a:rPr lang="en-US" altLang="en-US" u="sng" dirty="0"/>
              <a:t>Use caution when using Epinephrine in any digital block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113" y="432404"/>
            <a:ext cx="7772400" cy="9144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0" dirty="0">
                <a:solidFill>
                  <a:schemeClr val="tx2"/>
                </a:solidFill>
              </a:rPr>
              <a:t>Digital Block--finger</a:t>
            </a:r>
          </a:p>
        </p:txBody>
      </p:sp>
    </p:spTree>
    <p:extLst>
      <p:ext uri="{BB962C8B-B14F-4D97-AF65-F5344CB8AC3E}">
        <p14:creationId xmlns:p14="http://schemas.microsoft.com/office/powerpoint/2010/main" val="271889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Digital Blocks--</a:t>
            </a:r>
            <a:r>
              <a:rPr lang="en-US" sz="3600" b="0" dirty="0">
                <a:effectLst/>
              </a:rPr>
              <a:t>fingers</a:t>
            </a:r>
          </a:p>
        </p:txBody>
      </p:sp>
      <p:pic>
        <p:nvPicPr>
          <p:cNvPr id="4" name="Picture 2" descr="auto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234"/>
            <a:ext cx="6039456" cy="4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50" y="1578234"/>
            <a:ext cx="6108150" cy="44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3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73791"/>
            <a:ext cx="10972800" cy="4933501"/>
          </a:xfrm>
        </p:spPr>
        <p:txBody>
          <a:bodyPr/>
          <a:lstStyle/>
          <a:p>
            <a:r>
              <a:rPr lang="en-US" altLang="en-US" dirty="0"/>
              <a:t>Same as the as the digital block of the hand except need to use longer needle-1 ½ to 2-inch needle</a:t>
            </a:r>
          </a:p>
          <a:p>
            <a:endParaRPr lang="en-US" altLang="en-US" dirty="0"/>
          </a:p>
          <a:p>
            <a:r>
              <a:rPr lang="en-US" altLang="en-US" dirty="0"/>
              <a:t>Requires 5 to 8 ml of local injected between the metatarsal, most near the sole of the foot 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30420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en-US" b="0" dirty="0">
                <a:solidFill>
                  <a:schemeClr val="tx2"/>
                </a:solidFill>
              </a:rPr>
              <a:t>Digital Block--toes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181A5E-3CD5-0770-A9AD-B3AB3ABC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2" y="2965351"/>
            <a:ext cx="5043112" cy="32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35302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86718" y="309966"/>
            <a:ext cx="5335588" cy="101261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Why do we suture???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89299" y="1523677"/>
            <a:ext cx="778263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Approximate wound edges</a:t>
            </a:r>
          </a:p>
          <a:p>
            <a:endParaRPr lang="en-US" dirty="0"/>
          </a:p>
          <a:p>
            <a:r>
              <a:rPr lang="en-US" dirty="0"/>
              <a:t>Restoration of natural anatomic contours</a:t>
            </a:r>
          </a:p>
          <a:p>
            <a:endParaRPr lang="en-US" dirty="0"/>
          </a:p>
          <a:p>
            <a:r>
              <a:rPr lang="en-US" dirty="0"/>
              <a:t>To eliminate dead space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Minimize skin tension</a:t>
            </a:r>
          </a:p>
          <a:p>
            <a:endParaRPr lang="en-US" dirty="0"/>
          </a:p>
          <a:p>
            <a:r>
              <a:rPr lang="en-US" altLang="en-US" dirty="0"/>
              <a:t>Promotes wound healing</a:t>
            </a:r>
          </a:p>
          <a:p>
            <a:endParaRPr lang="en-US" altLang="en-US" dirty="0"/>
          </a:p>
          <a:p>
            <a:r>
              <a:rPr lang="en-US" altLang="en-US" dirty="0"/>
              <a:t>Affords a better cosmetic results</a:t>
            </a:r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26" y="411478"/>
            <a:ext cx="4526284" cy="30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ure 3 – The wound on the back of this patient’s right wrist was repaired with horizontal mattress sutures to prevent wound inversion, which can slow healing and increase the risk of dehiscence.">
            <a:extLst>
              <a:ext uri="{FF2B5EF4-FFF2-40B4-BE49-F238E27FC236}">
                <a16:creationId xmlns:a16="http://schemas.microsoft.com/office/drawing/2014/main" id="{114D38ED-D6FC-B099-7326-46580235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26" y="3429000"/>
            <a:ext cx="4526284" cy="30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2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235676"/>
            <a:ext cx="8225725" cy="428688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ar-SA" dirty="0">
                <a:cs typeface="Times New Roman" panose="02020603050405020304" pitchFamily="18" charset="0"/>
              </a:rPr>
              <a:t>Signs of gross infection</a:t>
            </a:r>
          </a:p>
          <a:p>
            <a:pPr eaLnBrk="1" hangingPunct="1"/>
            <a:endParaRPr lang="en-US" altLang="ar-SA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SA" dirty="0">
                <a:cs typeface="Times New Roman" panose="02020603050405020304" pitchFamily="18" charset="0"/>
              </a:rPr>
              <a:t>Puncture wounds</a:t>
            </a:r>
          </a:p>
          <a:p>
            <a:pPr eaLnBrk="1" hangingPunct="1"/>
            <a:endParaRPr lang="en-US" altLang="ar-SA" dirty="0">
              <a:cs typeface="Times New Roman" panose="02020603050405020304" pitchFamily="18" charset="0"/>
            </a:endParaRPr>
          </a:p>
          <a:p>
            <a:r>
              <a:rPr lang="en-US" altLang="ar-SA" dirty="0">
                <a:cs typeface="Times New Roman" panose="02020603050405020304" pitchFamily="18" charset="0"/>
              </a:rPr>
              <a:t>Bites- Human/Cat</a:t>
            </a:r>
          </a:p>
          <a:p>
            <a:endParaRPr lang="en-US" altLang="ar-SA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SA" dirty="0">
                <a:cs typeface="Times New Roman" panose="02020603050405020304" pitchFamily="18" charset="0"/>
              </a:rPr>
              <a:t>Tendon, nerve, or vessel involvement</a:t>
            </a:r>
          </a:p>
          <a:p>
            <a:pPr eaLnBrk="1" hangingPunct="1"/>
            <a:endParaRPr lang="en-US" altLang="ar-SA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SA" dirty="0">
                <a:cs typeface="Times New Roman" panose="02020603050405020304" pitchFamily="18" charset="0"/>
              </a:rPr>
              <a:t>Injury occurring more than 12 hours on the  torso or 24 hours of the face</a:t>
            </a:r>
          </a:p>
        </p:txBody>
      </p:sp>
      <p:sp>
        <p:nvSpPr>
          <p:cNvPr id="262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3308" y="271995"/>
            <a:ext cx="7772400" cy="10298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Contraindications to Suturing</a:t>
            </a:r>
          </a:p>
        </p:txBody>
      </p:sp>
    </p:spTree>
    <p:extLst>
      <p:ext uri="{BB962C8B-B14F-4D97-AF65-F5344CB8AC3E}">
        <p14:creationId xmlns:p14="http://schemas.microsoft.com/office/powerpoint/2010/main" val="379875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69711" y="1260756"/>
            <a:ext cx="9010312" cy="4787347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Be precise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Take your time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Use good lighting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Repair all layers-Muscle, fascia, dermis, skin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Evert skin edges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Approximate-not strangulate tissue edges 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9494" y="422556"/>
            <a:ext cx="7772400" cy="838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/>
              <a:t>Basic Suturing Principles</a:t>
            </a:r>
          </a:p>
        </p:txBody>
      </p:sp>
    </p:spTree>
    <p:extLst>
      <p:ext uri="{BB962C8B-B14F-4D97-AF65-F5344CB8AC3E}">
        <p14:creationId xmlns:p14="http://schemas.microsoft.com/office/powerpoint/2010/main" val="268026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773582" y="1385135"/>
            <a:ext cx="8056604" cy="477758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Always suture Right to left, or towards you</a:t>
            </a:r>
          </a:p>
          <a:p>
            <a:pPr lvl="1"/>
            <a:r>
              <a:rPr lang="en-US" altLang="en-US" sz="2800" dirty="0"/>
              <a:t>If Left handed-suture left to right</a:t>
            </a:r>
          </a:p>
          <a:p>
            <a:pPr lvl="1"/>
            <a:r>
              <a:rPr lang="en-US" altLang="en-US" sz="2800" dirty="0"/>
              <a:t>There are a couple of exceptions			</a:t>
            </a:r>
          </a:p>
          <a:p>
            <a:pPr lvl="2"/>
            <a:r>
              <a:rPr lang="en-US" altLang="en-US" sz="2600" dirty="0"/>
              <a:t>Vertical and Horizontal mattress sutures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/>
              <a:t>Handle tissue gently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Follow the needle arch- let the needle work for you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Tie secure, flat knots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Keep the number of suture to minimum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Know your limitation and know when to defer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7877" y="523660"/>
            <a:ext cx="7772400" cy="7620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Principles Cont..</a:t>
            </a:r>
          </a:p>
        </p:txBody>
      </p:sp>
    </p:spTree>
    <p:extLst>
      <p:ext uri="{BB962C8B-B14F-4D97-AF65-F5344CB8AC3E}">
        <p14:creationId xmlns:p14="http://schemas.microsoft.com/office/powerpoint/2010/main" val="1235291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07" y="303132"/>
            <a:ext cx="3394075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Langer’s lines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80" y="1287436"/>
            <a:ext cx="4481368" cy="3343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50" y="1287436"/>
            <a:ext cx="2259371" cy="3334099"/>
          </a:xfrm>
          <a:prstGeom prst="rect">
            <a:avLst/>
          </a:prstGeom>
        </p:spPr>
      </p:pic>
      <p:pic>
        <p:nvPicPr>
          <p:cNvPr id="1026" name="Picture 2" descr="Skin tension lines | DermNet NZ">
            <a:extLst>
              <a:ext uri="{FF2B5EF4-FFF2-40B4-BE49-F238E27FC236}">
                <a16:creationId xmlns:a16="http://schemas.microsoft.com/office/drawing/2014/main" id="{492B1F2A-A544-4DFA-B603-3D2762997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7" y="1628695"/>
            <a:ext cx="3743033" cy="28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3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614" y="441557"/>
            <a:ext cx="74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Suture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0915" y="2127553"/>
            <a:ext cx="5440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Absorbable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Non-absorbable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Multifilament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Monofilament </a:t>
            </a:r>
          </a:p>
        </p:txBody>
      </p:sp>
    </p:spTree>
    <p:extLst>
      <p:ext uri="{BB962C8B-B14F-4D97-AF65-F5344CB8AC3E}">
        <p14:creationId xmlns:p14="http://schemas.microsoft.com/office/powerpoint/2010/main" val="1016215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slow healing tissues with non-absorbable sutures or long lasting absorbable.</a:t>
            </a:r>
          </a:p>
          <a:p>
            <a:endParaRPr lang="en-US" dirty="0"/>
          </a:p>
          <a:p>
            <a:r>
              <a:rPr lang="en-US" dirty="0"/>
              <a:t>Close fast healing tissues with absorbable suture-face, scalp</a:t>
            </a:r>
          </a:p>
          <a:p>
            <a:endParaRPr lang="en-US" dirty="0"/>
          </a:p>
          <a:p>
            <a:r>
              <a:rPr lang="en-US" dirty="0"/>
              <a:t>Contaminated area--avoid multifilament sutures which may lead to infection.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15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10-0 is the smallest</a:t>
            </a:r>
          </a:p>
          <a:p>
            <a:endParaRPr lang="en-US" sz="3600" dirty="0"/>
          </a:p>
          <a:p>
            <a:r>
              <a:rPr lang="en-US" sz="3600" dirty="0"/>
              <a:t>5 is the largest</a:t>
            </a:r>
          </a:p>
          <a:p>
            <a:endParaRPr lang="en-US" sz="3600" dirty="0"/>
          </a:p>
          <a:p>
            <a:r>
              <a:rPr lang="en-US" sz="3600" dirty="0"/>
              <a:t>10-0, 9-0, 8-0….. 0, 1, 2…5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Suture Sizes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58064" r="10187" b="14516"/>
          <a:stretch>
            <a:fillRect/>
          </a:stretch>
        </p:blipFill>
        <p:spPr bwMode="auto">
          <a:xfrm>
            <a:off x="6019800" y="4716899"/>
            <a:ext cx="5562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95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983428" y="1532747"/>
            <a:ext cx="77724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n w="0"/>
              </a:rPr>
              <a:t>Cosmetic surgery use the smallest appropriate suture.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>
              <a:ln w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n w="0"/>
              </a:rPr>
              <a:t>Avoid using skin staples alone—suture underlying tissue if possible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>
              <a:ln w="0"/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ln w="0"/>
              </a:rPr>
              <a:t>Use subcuticular if possible.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432" y="317897"/>
            <a:ext cx="7772400" cy="836727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b="0" dirty="0">
                <a:ln w="0"/>
                <a:solidFill>
                  <a:schemeClr val="tx2"/>
                </a:solidFill>
              </a:rPr>
              <a:t>  Suture Selection</a:t>
            </a:r>
            <a:endParaRPr lang="en-US" altLang="en-US" sz="2400" b="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49" y="1923682"/>
            <a:ext cx="3836087" cy="38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9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Cutting</a:t>
            </a:r>
          </a:p>
          <a:p>
            <a:pPr marL="109728" indent="0">
              <a:buNone/>
            </a:pPr>
            <a:endParaRPr lang="en-US" sz="3600" dirty="0"/>
          </a:p>
          <a:p>
            <a:r>
              <a:rPr lang="en-US" sz="3600" dirty="0"/>
              <a:t>Taper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Needle types</a:t>
            </a:r>
          </a:p>
        </p:txBody>
      </p:sp>
      <p:pic>
        <p:nvPicPr>
          <p:cNvPr id="1026" name="Picture 2" descr="http://www.intelligentdental.com/wp-content/uploads/2011/11/Needle-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846138"/>
            <a:ext cx="4897293" cy="35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6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/>
              <a:t> </a:t>
            </a:r>
          </a:p>
          <a:p>
            <a:pPr marL="109728" lvl="0" indent="0">
              <a:buNone/>
            </a:pPr>
            <a:r>
              <a:rPr lang="en-US" sz="2800" dirty="0"/>
              <a:t> 1  Which of the following takes the longest time to heal?</a:t>
            </a:r>
          </a:p>
          <a:p>
            <a:pPr marL="109728" lvl="0" indent="0">
              <a:buNone/>
            </a:pPr>
            <a:r>
              <a:rPr lang="en-US" sz="2800" dirty="0"/>
              <a:t> a.  Skin</a:t>
            </a:r>
          </a:p>
          <a:p>
            <a:pPr marL="109728" lvl="0" indent="0">
              <a:buNone/>
            </a:pPr>
            <a:r>
              <a:rPr lang="en-US" sz="2800" dirty="0"/>
              <a:t> b. Fascia</a:t>
            </a:r>
          </a:p>
          <a:p>
            <a:pPr marL="109728" lvl="0" indent="0">
              <a:buNone/>
            </a:pPr>
            <a:r>
              <a:rPr lang="en-US" sz="2800" dirty="0"/>
              <a:t> c. Mucosa</a:t>
            </a:r>
          </a:p>
          <a:p>
            <a:pPr marL="109728" lvl="0" indent="0">
              <a:buNone/>
            </a:pPr>
            <a:r>
              <a:rPr lang="en-US" sz="2800" dirty="0"/>
              <a:t> d. Peritoneum</a:t>
            </a:r>
          </a:p>
          <a:p>
            <a:pPr marL="109728" indent="0">
              <a:buNone/>
            </a:pPr>
            <a:r>
              <a:rPr lang="en-US" sz="2800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32954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600" b="1" dirty="0"/>
              <a:t>Curved</a:t>
            </a:r>
          </a:p>
          <a:p>
            <a:endParaRPr lang="en-GB" altLang="en-US" sz="2600" b="1" dirty="0"/>
          </a:p>
          <a:p>
            <a:r>
              <a:rPr lang="en-GB" altLang="en-US" sz="2200" dirty="0"/>
              <a:t>Cutting –usual for skin</a:t>
            </a:r>
          </a:p>
          <a:p>
            <a:endParaRPr lang="en-GB" altLang="en-US" sz="2200" dirty="0"/>
          </a:p>
          <a:p>
            <a:r>
              <a:rPr lang="en-GB" altLang="en-US" sz="2200" dirty="0"/>
              <a:t>Tapered-subcutaneous</a:t>
            </a:r>
          </a:p>
          <a:p>
            <a:pPr lvl="1">
              <a:buNone/>
            </a:pPr>
            <a:endParaRPr lang="en-GB" altLang="en-US" sz="2200" dirty="0"/>
          </a:p>
        </p:txBody>
      </p:sp>
      <p:pic>
        <p:nvPicPr>
          <p:cNvPr id="4" name="Picture 10" descr="t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133" y="3744310"/>
            <a:ext cx="4273550" cy="2130425"/>
          </a:xfrm>
          <a:prstGeom prst="rect">
            <a:avLst/>
          </a:prstGeom>
        </p:spPr>
      </p:pic>
      <p:pic>
        <p:nvPicPr>
          <p:cNvPr id="5" name="Picture 11" descr="convcu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133" y="1481329"/>
            <a:ext cx="3595687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55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24309"/>
              </p:ext>
            </p:extLst>
          </p:nvPr>
        </p:nvGraphicFramePr>
        <p:xfrm>
          <a:off x="1910025" y="707890"/>
          <a:ext cx="8450233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101">
                <a:tc>
                  <a:txBody>
                    <a:bodyPr/>
                    <a:lstStyle/>
                    <a:p>
                      <a:r>
                        <a:rPr lang="en-US" b="1" dirty="0"/>
                        <a:t>Anatomical Wound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Tissue</a:t>
                      </a:r>
                      <a:r>
                        <a:rPr lang="en-US" b="1" baseline="0" dirty="0"/>
                        <a:t> Layer to be Sutured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Suture Material</a:t>
                      </a:r>
                      <a:r>
                        <a:rPr lang="en-US" b="1" baseline="0" dirty="0"/>
                        <a:t> Recommendation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Suture</a:t>
                      </a:r>
                      <a:r>
                        <a:rPr lang="en-US" b="1" baseline="0" dirty="0"/>
                        <a:t> Technique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01">
                <a:tc rowSpan="4">
                  <a:txBody>
                    <a:bodyPr/>
                    <a:lstStyle/>
                    <a:p>
                      <a:r>
                        <a:rPr lang="en-US" b="1" dirty="0"/>
                        <a:t>Face and 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6-0 PAFG, Nylon, Polypropylene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1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6-0, 5-0 </a:t>
                      </a:r>
                      <a:r>
                        <a:rPr lang="en-US" dirty="0" err="1"/>
                        <a:t>Vicryl</a:t>
                      </a:r>
                      <a:r>
                        <a:rPr lang="en-US" dirty="0"/>
                        <a:t>, PDS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1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4-0, 5-0 </a:t>
                      </a:r>
                      <a:r>
                        <a:rPr lang="en-US" dirty="0" err="1"/>
                        <a:t>Vicyl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PDS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Perichondrium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6-0 </a:t>
                      </a:r>
                      <a:r>
                        <a:rPr lang="en-US" dirty="0" err="1"/>
                        <a:t>Vicryl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101">
                <a:tc rowSpan="2">
                  <a:txBody>
                    <a:bodyPr/>
                    <a:lstStyle/>
                    <a:p>
                      <a:r>
                        <a:rPr lang="en-US" b="1" dirty="0"/>
                        <a:t>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4-0, 5-0 </a:t>
                      </a:r>
                      <a:r>
                        <a:rPr lang="en-US" dirty="0" err="1"/>
                        <a:t>Vicryl</a:t>
                      </a:r>
                      <a:r>
                        <a:rPr lang="en-US" dirty="0"/>
                        <a:t>, Chromic</a:t>
                      </a:r>
                      <a:r>
                        <a:rPr lang="en-US" baseline="0" dirty="0"/>
                        <a:t> Gut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Simple; Inverted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5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as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  <a:r>
                        <a:rPr lang="en-US" baseline="0" dirty="0"/>
                        <a:t>; Inverted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101">
                <a:tc rowSpan="3">
                  <a:txBody>
                    <a:bodyPr/>
                    <a:lstStyle/>
                    <a:p>
                      <a:r>
                        <a:rPr lang="en-US" b="1" dirty="0"/>
                        <a:t>Scalp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4-0 Nylon, Polypropylene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5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4-0 </a:t>
                      </a:r>
                      <a:r>
                        <a:rPr lang="en-US" dirty="0" err="1"/>
                        <a:t>Vicryl</a:t>
                      </a:r>
                      <a:r>
                        <a:rPr lang="en-US" dirty="0"/>
                        <a:t>, PDS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1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Muscle, </a:t>
                      </a:r>
                      <a:r>
                        <a:rPr lang="en-US" dirty="0" err="1"/>
                        <a:t>Galea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3-0, 4-0 </a:t>
                      </a:r>
                      <a:r>
                        <a:rPr lang="en-US" dirty="0" err="1"/>
                        <a:t>Vicryl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PDS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8723" y="0"/>
            <a:ext cx="554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Suture and Usage </a:t>
            </a:r>
          </a:p>
        </p:txBody>
      </p:sp>
    </p:spTree>
    <p:extLst>
      <p:ext uri="{BB962C8B-B14F-4D97-AF65-F5344CB8AC3E}">
        <p14:creationId xmlns:p14="http://schemas.microsoft.com/office/powerpoint/2010/main" val="2937457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53282"/>
              </p:ext>
            </p:extLst>
          </p:nvPr>
        </p:nvGraphicFramePr>
        <p:xfrm>
          <a:off x="2521131" y="937743"/>
          <a:ext cx="9157063" cy="57523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803">
                <a:tc>
                  <a:txBody>
                    <a:bodyPr/>
                    <a:lstStyle/>
                    <a:p>
                      <a:r>
                        <a:rPr lang="en-US" b="1" dirty="0"/>
                        <a:t>Anatomical Wound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Tissue</a:t>
                      </a:r>
                      <a:r>
                        <a:rPr lang="en-US" b="1" baseline="0" dirty="0"/>
                        <a:t> Layer to be Sutured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Suture Material</a:t>
                      </a:r>
                      <a:r>
                        <a:rPr lang="en-US" b="1" baseline="0" dirty="0"/>
                        <a:t> Recommendation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Suture</a:t>
                      </a:r>
                      <a:r>
                        <a:rPr lang="en-US" b="1" baseline="0" dirty="0"/>
                        <a:t> Technique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84">
                <a:tc rowSpan="3">
                  <a:txBody>
                    <a:bodyPr/>
                    <a:lstStyle/>
                    <a:p>
                      <a:r>
                        <a:rPr lang="en-US" b="1" dirty="0"/>
                        <a:t>Arms and Legs (except</a:t>
                      </a:r>
                      <a:r>
                        <a:rPr lang="en-US" b="1" baseline="0" dirty="0"/>
                        <a:t> hands and feet)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4-0, 5-0 Nylon, Polypropylene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Simple; Mattress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4-0, 5-0 </a:t>
                      </a:r>
                      <a:r>
                        <a:rPr lang="en-US" dirty="0" err="1"/>
                        <a:t>Vicryl</a:t>
                      </a:r>
                      <a:r>
                        <a:rPr lang="en-US" dirty="0"/>
                        <a:t>, PDS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3-0,</a:t>
                      </a:r>
                      <a:r>
                        <a:rPr lang="en-US" baseline="0" dirty="0"/>
                        <a:t> 4-0 </a:t>
                      </a:r>
                      <a:r>
                        <a:rPr lang="en-US" baseline="0" dirty="0" err="1"/>
                        <a:t>Vicryl</a:t>
                      </a:r>
                      <a:r>
                        <a:rPr lang="en-US" baseline="0" dirty="0"/>
                        <a:t>, PDS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21">
                <a:tc rowSpan="3">
                  <a:txBody>
                    <a:bodyPr/>
                    <a:lstStyle/>
                    <a:p>
                      <a:r>
                        <a:rPr lang="en-US" b="1" dirty="0"/>
                        <a:t>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5-0 Nylon, Polypropylene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Nail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6-0 </a:t>
                      </a:r>
                      <a:r>
                        <a:rPr lang="en-US" dirty="0" err="1"/>
                        <a:t>Vicryl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5-0 </a:t>
                      </a:r>
                      <a:r>
                        <a:rPr lang="en-US" dirty="0" err="1"/>
                        <a:t>Vicryl</a:t>
                      </a:r>
                      <a:r>
                        <a:rPr lang="en-US" dirty="0"/>
                        <a:t>, Nothing in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584">
                <a:tc rowSpan="4">
                  <a:txBody>
                    <a:bodyPr/>
                    <a:lstStyle/>
                    <a:p>
                      <a:r>
                        <a:rPr lang="en-US" b="1" dirty="0"/>
                        <a:t>Feet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Skin </a:t>
                      </a:r>
                    </a:p>
                    <a:p>
                      <a:r>
                        <a:rPr lang="en-US" dirty="0"/>
                        <a:t>(Dorsum)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(Plantar)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4-0, 5-0 Nylon, Polypropylene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Simple; Mattress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4-0, 5-0 Nylon, Polypropylene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Nailbed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6-0 </a:t>
                      </a:r>
                      <a:r>
                        <a:rPr lang="en-US" dirty="0" err="1"/>
                        <a:t>Vicryl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 </a:t>
                      </a:r>
                      <a:r>
                        <a:rPr lang="en-US" dirty="0" err="1"/>
                        <a:t>Vicryl</a:t>
                      </a:r>
                      <a:r>
                        <a:rPr lang="en-US" dirty="0"/>
                        <a:t>; Nothing in Nailbed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199" y="216793"/>
            <a:ext cx="495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Suture and Usage </a:t>
            </a:r>
          </a:p>
        </p:txBody>
      </p:sp>
    </p:spTree>
    <p:extLst>
      <p:ext uri="{BB962C8B-B14F-4D97-AF65-F5344CB8AC3E}">
        <p14:creationId xmlns:p14="http://schemas.microsoft.com/office/powerpoint/2010/main" val="2747621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59990" y="989475"/>
            <a:ext cx="8014855" cy="556490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n-US" sz="2400" dirty="0">
                <a:ln w="0"/>
              </a:rPr>
              <a:t>Interrupted Suture</a:t>
            </a:r>
          </a:p>
          <a:p>
            <a:pPr lvl="1"/>
            <a:r>
              <a:rPr lang="en-US" altLang="en-US" dirty="0">
                <a:ln w="0"/>
              </a:rPr>
              <a:t>Simple</a:t>
            </a:r>
          </a:p>
          <a:p>
            <a:pPr lvl="1"/>
            <a:r>
              <a:rPr lang="en-US" altLang="en-US" dirty="0">
                <a:ln w="0"/>
              </a:rPr>
              <a:t>Horizontal Mattress</a:t>
            </a:r>
          </a:p>
          <a:p>
            <a:pPr lvl="1"/>
            <a:r>
              <a:rPr lang="en-US" altLang="en-US" dirty="0">
                <a:ln w="0"/>
              </a:rPr>
              <a:t>Vertical Mattress</a:t>
            </a:r>
          </a:p>
          <a:p>
            <a:r>
              <a:rPr lang="en-US" altLang="en-US" sz="2400" dirty="0">
                <a:ln w="0"/>
              </a:rPr>
              <a:t>Continuous Suture</a:t>
            </a:r>
          </a:p>
          <a:p>
            <a:pPr lvl="1"/>
            <a:r>
              <a:rPr lang="en-US" altLang="en-US" dirty="0">
                <a:ln w="0"/>
              </a:rPr>
              <a:t>Simple</a:t>
            </a:r>
          </a:p>
          <a:p>
            <a:pPr lvl="1"/>
            <a:r>
              <a:rPr lang="en-US" altLang="en-US" dirty="0">
                <a:ln w="0"/>
              </a:rPr>
              <a:t>Horizontal</a:t>
            </a:r>
          </a:p>
          <a:p>
            <a:pPr lvl="1"/>
            <a:r>
              <a:rPr lang="en-US" altLang="en-US" dirty="0">
                <a:ln w="0"/>
              </a:rPr>
              <a:t>Vertical</a:t>
            </a:r>
          </a:p>
          <a:p>
            <a:pPr lvl="1"/>
            <a:r>
              <a:rPr lang="en-US" altLang="en-US" dirty="0">
                <a:ln w="0"/>
              </a:rPr>
              <a:t>Locked running</a:t>
            </a:r>
          </a:p>
          <a:p>
            <a:r>
              <a:rPr lang="en-US" altLang="en-US" sz="2400" dirty="0">
                <a:ln w="0"/>
              </a:rPr>
              <a:t>Subcuticular Suture</a:t>
            </a:r>
          </a:p>
          <a:p>
            <a:r>
              <a:rPr lang="en-US" altLang="en-US" sz="2400" dirty="0"/>
              <a:t>Subcutaneous (Buried knot)</a:t>
            </a:r>
          </a:p>
          <a:p>
            <a:r>
              <a:rPr lang="en-US" altLang="en-US" sz="2400" dirty="0">
                <a:ln w="0"/>
              </a:rPr>
              <a:t>Modified</a:t>
            </a:r>
          </a:p>
          <a:p>
            <a:pPr lvl="1"/>
            <a:r>
              <a:rPr lang="en-US" altLang="en-US" dirty="0">
                <a:ln w="0"/>
              </a:rPr>
              <a:t>Simple with interrupted vertical mattress</a:t>
            </a:r>
          </a:p>
          <a:p>
            <a:pPr marL="0" indent="0">
              <a:buNone/>
            </a:pPr>
            <a:endParaRPr lang="en-US" altLang="en-US" sz="2400" dirty="0">
              <a:ln w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816" y="290063"/>
            <a:ext cx="5816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Suturing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82" y="1059504"/>
            <a:ext cx="5102299" cy="38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9966" y="398625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Needle position-Incorrect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8" y="1801812"/>
            <a:ext cx="5181600" cy="3886200"/>
          </a:xfrm>
        </p:spPr>
      </p:pic>
      <p:pic>
        <p:nvPicPr>
          <p:cNvPr id="12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3972" y="1801812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21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4691" y="313384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Needle position-Correct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0" y="1786314"/>
            <a:ext cx="5181600" cy="3886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67959" y="1778566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318287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The needle enters the skin approximately ¼ inch from wound edge at 90 degrees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Suturing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0580" r="13264" b="20639"/>
          <a:stretch>
            <a:fillRect/>
          </a:stretch>
        </p:blipFill>
        <p:spPr bwMode="auto">
          <a:xfrm>
            <a:off x="6227805" y="2449487"/>
            <a:ext cx="4761470" cy="33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9764" y="2917858"/>
            <a:ext cx="3588536" cy="28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</a:rPr>
              <a:t>Forceps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Grasp forceps between thumb and index finger.  Hold like a pen.</a:t>
            </a:r>
          </a:p>
          <a:p>
            <a:endParaRPr lang="en-US" dirty="0"/>
          </a:p>
        </p:txBody>
      </p:sp>
      <p:pic>
        <p:nvPicPr>
          <p:cNvPr id="5" name="Picture 4" descr="forcepsho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r="6243" b="13791"/>
          <a:stretch/>
        </p:blipFill>
        <p:spPr bwMode="auto">
          <a:xfrm>
            <a:off x="3539904" y="2205561"/>
            <a:ext cx="6159570" cy="386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28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4691" y="344381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Simple Suture</a:t>
            </a:r>
          </a:p>
        </p:txBody>
      </p:sp>
      <p:pic>
        <p:nvPicPr>
          <p:cNvPr id="5" name="Picture 2" descr="auto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858" y="1775281"/>
            <a:ext cx="393065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1" y="1775281"/>
            <a:ext cx="4256088" cy="3546362"/>
          </a:xfrm>
        </p:spPr>
      </p:pic>
      <p:sp>
        <p:nvSpPr>
          <p:cNvPr id="6" name="AutoShape 2" descr="Image result for simple sutur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3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t="40479" r="24515" b="38416"/>
          <a:stretch>
            <a:fillRect/>
          </a:stretch>
        </p:blipFill>
        <p:spPr bwMode="auto">
          <a:xfrm>
            <a:off x="2109075" y="1417638"/>
            <a:ext cx="7959688" cy="44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Rule of Halves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987501" y="3305574"/>
            <a:ext cx="11113" cy="6699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070855" y="3324486"/>
            <a:ext cx="14161" cy="6510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108469" y="3324486"/>
            <a:ext cx="11113" cy="6699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160828" y="3244332"/>
            <a:ext cx="91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95394" y="3244332"/>
            <a:ext cx="69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ea typeface="Gill Sans" charset="0"/>
                <a:cs typeface="Gill Sans" charset="0"/>
              </a:rPr>
              <a:t>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69211" y="3244334"/>
            <a:ext cx="856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ea typeface="Gill Sans" charset="0"/>
                <a:cs typeface="Gill Sans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420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sz="2800" dirty="0"/>
              <a:t>2  You must close all layers when repairing a wound?</a:t>
            </a:r>
          </a:p>
          <a:p>
            <a:pPr marL="393192" lvl="1" indent="0">
              <a:buNone/>
            </a:pPr>
            <a:r>
              <a:rPr lang="en-US" sz="2400" dirty="0"/>
              <a:t>a. True</a:t>
            </a:r>
          </a:p>
          <a:p>
            <a:pPr marL="393192" lvl="1" indent="0">
              <a:buNone/>
            </a:pPr>
            <a:r>
              <a:rPr lang="en-US" sz="2400" dirty="0"/>
              <a:t>b. False</a:t>
            </a:r>
          </a:p>
          <a:p>
            <a:pPr marL="109728" indent="0">
              <a:buNone/>
            </a:pPr>
            <a:r>
              <a:rPr lang="en-US" sz="2800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45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6204" y="297886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Simple continuous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5091" y="1493380"/>
            <a:ext cx="5384800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43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18454" y="251391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Ver</a:t>
            </a:r>
            <a:r>
              <a:rPr lang="en-US" dirty="0">
                <a:latin typeface="+mn-lt"/>
              </a:rPr>
              <a:t>ti</a:t>
            </a:r>
            <a:r>
              <a:rPr lang="en-US" b="1" dirty="0">
                <a:latin typeface="+mn-lt"/>
              </a:rPr>
              <a:t>cal Mattress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102" y="178335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56" y="1586989"/>
            <a:ext cx="3836987" cy="3836987"/>
          </a:xfrm>
        </p:spPr>
      </p:pic>
    </p:spTree>
    <p:extLst>
      <p:ext uri="{BB962C8B-B14F-4D97-AF65-F5344CB8AC3E}">
        <p14:creationId xmlns:p14="http://schemas.microsoft.com/office/powerpoint/2010/main" val="1694975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Horizontal Mattress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47" y="1417638"/>
            <a:ext cx="5892879" cy="4867082"/>
          </a:xfrm>
        </p:spPr>
      </p:pic>
    </p:spTree>
    <p:extLst>
      <p:ext uri="{BB962C8B-B14F-4D97-AF65-F5344CB8AC3E}">
        <p14:creationId xmlns:p14="http://schemas.microsoft.com/office/powerpoint/2010/main" val="1479075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38330" r="23136" b="28290"/>
          <a:stretch/>
        </p:blipFill>
        <p:spPr bwMode="auto">
          <a:xfrm>
            <a:off x="2060366" y="1576703"/>
            <a:ext cx="7880467" cy="384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262" y="496857"/>
            <a:ext cx="8535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 for Sub-Dermal Suture</a:t>
            </a:r>
          </a:p>
        </p:txBody>
      </p:sp>
    </p:spTree>
    <p:extLst>
      <p:ext uri="{BB962C8B-B14F-4D97-AF65-F5344CB8AC3E}">
        <p14:creationId xmlns:p14="http://schemas.microsoft.com/office/powerpoint/2010/main" val="2175800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37136" r="25114" b="24924"/>
          <a:stretch/>
        </p:blipFill>
        <p:spPr bwMode="auto">
          <a:xfrm>
            <a:off x="438839" y="2126898"/>
            <a:ext cx="5653320" cy="327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71" y="433172"/>
            <a:ext cx="106285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Buried Horizontal Mattress for Corner Flap (up to date)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3" y="2040409"/>
            <a:ext cx="4897780" cy="35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37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 Ear Repair</a:t>
            </a:r>
          </a:p>
        </p:txBody>
      </p:sp>
      <p:pic>
        <p:nvPicPr>
          <p:cNvPr id="3074" name="Picture 2" descr="http://www.exploreplasticsurgery.com/wp-content/uploads/2013/06/Dog-Ear-Correction-Dr-Barry-Eppley-Indianapoli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72" y="1531683"/>
            <a:ext cx="4678644" cy="29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2" y="1955736"/>
            <a:ext cx="5959512" cy="22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39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214" y="271500"/>
            <a:ext cx="10972800" cy="4031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Lips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27" y="674659"/>
            <a:ext cx="102115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First suture at vermilion border.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Sutures: skin – 4/0, 5/0,  </a:t>
            </a:r>
            <a:r>
              <a:rPr lang="en-US" sz="2800" dirty="0" err="1">
                <a:effectLst/>
              </a:rPr>
              <a:t>Ethilon</a:t>
            </a:r>
            <a:r>
              <a:rPr lang="en-US" sz="2800" dirty="0">
                <a:effectLst/>
              </a:rPr>
              <a:t>/</a:t>
            </a:r>
            <a:r>
              <a:rPr lang="en-US" sz="2800" dirty="0" err="1">
                <a:effectLst/>
              </a:rPr>
              <a:t>Prolene</a:t>
            </a:r>
            <a:r>
              <a:rPr lang="en-US" sz="28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Mucosa and muscle - 4/0, 5/0 </a:t>
            </a:r>
            <a:r>
              <a:rPr lang="en-US" sz="2800" dirty="0" err="1">
                <a:effectLst/>
              </a:rPr>
              <a:t>Vicryl</a:t>
            </a: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Inner lip-Sutures rarely needed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52" y="2990023"/>
            <a:ext cx="4346588" cy="33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13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0705" y="290136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Scalp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365" y="1585965"/>
            <a:ext cx="72275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Control excessive Bleeding with pressure at wound margin.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It is not usually necessary to shave any/much hair.</a:t>
            </a:r>
          </a:p>
          <a:p>
            <a:r>
              <a:rPr lang="en-US" sz="2400" dirty="0"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Close in 2 layers: 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GALEA 3/0-5/0 Chromic Cat Gut (CCG) or PDS (absorbable) 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SCALP 4/0-5/0 Nylon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Staples</a:t>
            </a:r>
            <a:endParaRPr lang="en-US" sz="24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240" y="1433136"/>
            <a:ext cx="4166601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2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8712" y="297886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Forehead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198" y="1594407"/>
            <a:ext cx="83443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Debride if necessary</a:t>
            </a:r>
          </a:p>
          <a:p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Do not shave eyebrow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Sutures 5/0, 6/0 Nylon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Vicryl</a:t>
            </a:r>
            <a:r>
              <a:rPr lang="en-US" sz="2800" dirty="0"/>
              <a:t> absorbable sutures</a:t>
            </a: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Superficial wound (± </a:t>
            </a:r>
            <a:r>
              <a:rPr lang="en-US" sz="2800" dirty="0" err="1">
                <a:effectLst/>
              </a:rPr>
              <a:t>steri</a:t>
            </a:r>
            <a:r>
              <a:rPr lang="en-US" sz="2800" dirty="0">
                <a:effectLst/>
              </a:rPr>
              <a:t>-strips/</a:t>
            </a:r>
            <a:r>
              <a:rPr lang="en-US" sz="2800" dirty="0" err="1">
                <a:effectLst/>
              </a:rPr>
              <a:t>dermabond</a:t>
            </a:r>
            <a:r>
              <a:rPr lang="en-US" sz="2800" dirty="0">
                <a:effectLst/>
              </a:rPr>
              <a:t>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206" y="1226431"/>
            <a:ext cx="4622105" cy="39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5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8712" y="297885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Cheek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712" y="1658952"/>
            <a:ext cx="77932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Check for fractures (zygomatic arch </a:t>
            </a:r>
            <a:r>
              <a:rPr lang="en-US" sz="2800" dirty="0" err="1">
                <a:effectLst/>
              </a:rPr>
              <a:t>Fx</a:t>
            </a:r>
            <a:r>
              <a:rPr lang="en-US" sz="2800" dirty="0">
                <a:effectLst/>
              </a:rPr>
              <a:t>, blow out of orbit)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Should consult OMFS is fractured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involvement of facial nerve and muscle. 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Ophthalmology if excessive swelling of the eyelid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Close as like forehead closure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025" y="1921114"/>
            <a:ext cx="4143875" cy="30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2400" dirty="0"/>
              <a:t>Which of the following local anesthetics provide the longest effect?</a:t>
            </a:r>
          </a:p>
          <a:p>
            <a:pPr marL="109728" lvl="0" indent="0">
              <a:buNone/>
            </a:pPr>
            <a:r>
              <a:rPr lang="en-US" sz="2400" dirty="0"/>
              <a:t>a.  </a:t>
            </a:r>
            <a:r>
              <a:rPr lang="en-US" sz="2400" dirty="0" err="1"/>
              <a:t>Novocaine</a:t>
            </a:r>
            <a:r>
              <a:rPr lang="en-US" sz="2400" dirty="0"/>
              <a:t>?</a:t>
            </a:r>
          </a:p>
          <a:p>
            <a:pPr marL="109728" lvl="0" indent="0">
              <a:buNone/>
            </a:pPr>
            <a:r>
              <a:rPr lang="en-US" sz="2400" dirty="0"/>
              <a:t>b.  Marcaine</a:t>
            </a:r>
          </a:p>
          <a:p>
            <a:pPr marL="109728" lvl="0" indent="0">
              <a:buNone/>
            </a:pPr>
            <a:r>
              <a:rPr lang="en-US" sz="2400" dirty="0"/>
              <a:t>c.  Lidocaine</a:t>
            </a:r>
          </a:p>
          <a:p>
            <a:pPr marL="109728" lvl="0" indent="0">
              <a:buNone/>
            </a:pPr>
            <a:r>
              <a:rPr lang="en-US" sz="2400" dirty="0"/>
              <a:t>d. </a:t>
            </a:r>
            <a:r>
              <a:rPr lang="en-US" sz="2400" dirty="0" err="1"/>
              <a:t>Carbocaine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8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523" y="0"/>
            <a:ext cx="109728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Eyelids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43001"/>
            <a:ext cx="88308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If </a:t>
            </a:r>
            <a:r>
              <a:rPr lang="en-US" sz="2800" dirty="0"/>
              <a:t>lid involvement, </a:t>
            </a:r>
            <a:r>
              <a:rPr lang="en-US" sz="2800" dirty="0">
                <a:effectLst/>
              </a:rPr>
              <a:t>then refer to Ophthalmology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Tarsal plate injury</a:t>
            </a:r>
            <a:r>
              <a:rPr lang="en-US" sz="2800" dirty="0">
                <a:effectLst/>
              </a:rPr>
              <a:t>- refer Ophthalmology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May need plastic referral for aesthetics</a:t>
            </a:r>
          </a:p>
          <a:p>
            <a:endParaRPr lang="en-US" sz="2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Sutured without tension.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5/0,</a:t>
            </a:r>
            <a:r>
              <a:rPr lang="en-US" sz="2800" dirty="0">
                <a:effectLst/>
              </a:rPr>
              <a:t>6/0 </a:t>
            </a:r>
            <a:r>
              <a:rPr lang="en-US" sz="2800" dirty="0" err="1">
                <a:effectLst/>
              </a:rPr>
              <a:t>Vicryl</a:t>
            </a:r>
            <a:r>
              <a:rPr lang="en-US" sz="2800" dirty="0">
                <a:effectLst/>
              </a:rPr>
              <a:t> or Fast Plain Gut absorbable sutures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May use </a:t>
            </a:r>
            <a:r>
              <a:rPr lang="en-US" sz="2800" dirty="0" err="1"/>
              <a:t>Dermabond</a:t>
            </a:r>
            <a:r>
              <a:rPr lang="en-US" sz="2800" dirty="0"/>
              <a:t>-be careful to not get in eye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964" y="1866378"/>
            <a:ext cx="3772387" cy="25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9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0904"/>
            <a:ext cx="78162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Limbs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May need immobilization of joint</a:t>
            </a:r>
          </a:p>
          <a:p>
            <a:pPr lvl="1"/>
            <a:endParaRPr lang="en-US" sz="280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Upper Limbs: 4/0, 5/0 Nylon.  Deep sutures 4/0 PDS.</a:t>
            </a:r>
          </a:p>
          <a:p>
            <a:pPr lvl="1"/>
            <a:endParaRPr lang="en-US" sz="2800" dirty="0">
              <a:effectLst/>
            </a:endParaRPr>
          </a:p>
          <a:p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Trunk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Subcutaneous layer: 3/0, 4/0 </a:t>
            </a:r>
            <a:r>
              <a:rPr lang="en-US" sz="2800" dirty="0" err="1">
                <a:effectLst/>
              </a:rPr>
              <a:t>Vicryl</a:t>
            </a:r>
            <a:r>
              <a:rPr lang="en-US" sz="2800" dirty="0">
                <a:effectLst/>
              </a:rPr>
              <a:t> or PDS.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Skin: 4/0, 5/0 Nylon. </a:t>
            </a:r>
          </a:p>
          <a:p>
            <a:pPr lvl="1"/>
            <a:endParaRPr lang="en-US" sz="2800" dirty="0">
              <a:effectLst/>
            </a:endParaRPr>
          </a:p>
        </p:txBody>
      </p:sp>
      <p:pic>
        <p:nvPicPr>
          <p:cNvPr id="2050" name="Picture 2" descr="Image result for arm lac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41" y="2166828"/>
            <a:ext cx="4234274" cy="28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71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2216" y="0"/>
            <a:ext cx="10972800" cy="85953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Digits &amp; Hand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220425"/>
            <a:ext cx="103457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Small lacerations of fingertips with skin loss are very common. 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Areas of skin loss up to 1 cm2 are treated with dressings and heal with good return of sensation.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May need Plastic surgeon referral</a:t>
            </a:r>
            <a:r>
              <a:rPr lang="en-US" sz="2000" dirty="0">
                <a:effectLst/>
              </a:rPr>
              <a:t>. 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Partial-amputation/crush injury (Finger) 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Need to assess the integrity of the nail bed </a:t>
            </a:r>
            <a:endParaRPr lang="en-US" sz="20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Nail bed </a:t>
            </a:r>
            <a:r>
              <a:rPr lang="en-US" sz="2000" dirty="0"/>
              <a:t>damage-refer to </a:t>
            </a:r>
            <a:r>
              <a:rPr lang="en-US" sz="2000" dirty="0">
                <a:effectLst/>
              </a:rPr>
              <a:t>Plastic surgery for repair.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X-ray for distal fracture</a:t>
            </a:r>
            <a:endParaRPr lang="en-US" sz="2000" dirty="0">
              <a:effectLst/>
            </a:endParaRPr>
          </a:p>
          <a:p>
            <a:pPr lvl="1"/>
            <a:endParaRPr lang="en-US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Palm: 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Be careful in assessing wound especially in very young children as deeper structures (</a:t>
            </a:r>
            <a:r>
              <a:rPr lang="en-US" sz="2000" dirty="0" err="1">
                <a:effectLst/>
              </a:rPr>
              <a:t>eg</a:t>
            </a:r>
            <a:r>
              <a:rPr lang="en-US" sz="2000" dirty="0">
                <a:effectLst/>
              </a:rPr>
              <a:t> nerves and tendons) may be involved. If in doubt consult Plastics.</a:t>
            </a:r>
            <a:r>
              <a:rPr lang="en-US" dirty="0">
                <a:effectLst/>
              </a:rPr>
              <a:t> </a:t>
            </a:r>
          </a:p>
          <a:p>
            <a:pPr lvl="1"/>
            <a:br>
              <a:rPr lang="en-US" dirty="0">
                <a:effectLst/>
              </a:rPr>
            </a:br>
            <a:r>
              <a:rPr lang="en-US" dirty="0">
                <a:effectLst/>
              </a:rPr>
              <a:t> </a:t>
            </a:r>
          </a:p>
        </p:txBody>
      </p:sp>
      <p:pic>
        <p:nvPicPr>
          <p:cNvPr id="3074" name="Picture 2" descr="Image result for hand lac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66" y="1967027"/>
            <a:ext cx="2804347" cy="21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26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1318" y="320636"/>
            <a:ext cx="102161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Palate</a:t>
            </a:r>
            <a:r>
              <a:rPr lang="en-US" sz="2000" dirty="0">
                <a:effectLst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Beware: Examin</a:t>
            </a:r>
            <a:r>
              <a:rPr lang="en-US" sz="2400" dirty="0"/>
              <a:t>e posterior </a:t>
            </a:r>
            <a:r>
              <a:rPr lang="en-US" sz="2400" dirty="0">
                <a:effectLst/>
              </a:rPr>
              <a:t>pharynx for injury. May need to consult with OMFS.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Rare to suture </a:t>
            </a:r>
            <a:r>
              <a:rPr lang="en-US" sz="2400" dirty="0"/>
              <a:t>only if </a:t>
            </a:r>
            <a:r>
              <a:rPr lang="en-US" sz="2400" dirty="0">
                <a:effectLst/>
              </a:rPr>
              <a:t>gaping widely, extending through posterior free margin or continuing to bleed.</a:t>
            </a:r>
            <a:r>
              <a:rPr lang="en-US" sz="2000" dirty="0">
                <a:effectLst/>
              </a:rPr>
              <a:t> 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 </a:t>
            </a:r>
          </a:p>
          <a:p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Most lacerations do not require suturing.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IF laceration is large, extending through the free edge, full thickness or associated with ongoing bleeding, Plastics opinion is necessary. </a:t>
            </a:r>
          </a:p>
          <a:p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</a:t>
            </a:r>
            <a:r>
              <a:rPr lang="en-US" sz="2000" dirty="0">
                <a:effectLst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If full thickness involving cartilage, needs Plastic opinion.</a:t>
            </a:r>
          </a:p>
        </p:txBody>
      </p:sp>
    </p:spTree>
    <p:extLst>
      <p:ext uri="{BB962C8B-B14F-4D97-AF65-F5344CB8AC3E}">
        <p14:creationId xmlns:p14="http://schemas.microsoft.com/office/powerpoint/2010/main" val="2145734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23" y="1718289"/>
            <a:ext cx="8930093" cy="3619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 Laceration repair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82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09897"/>
            <a:ext cx="10972800" cy="5197395"/>
          </a:xfrm>
        </p:spPr>
        <p:txBody>
          <a:bodyPr/>
          <a:lstStyle/>
          <a:p>
            <a:r>
              <a:rPr lang="en-US" dirty="0"/>
              <a:t>Try to repair injury not disrupting the body art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9714"/>
          </a:xfrm>
        </p:spPr>
        <p:txBody>
          <a:bodyPr/>
          <a:lstStyle/>
          <a:p>
            <a:r>
              <a:rPr lang="en-US" dirty="0"/>
              <a:t>Body art/Piercing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38671"/>
            <a:ext cx="9144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1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1" y="1373450"/>
            <a:ext cx="11108565" cy="322923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 Laceration repair</a:t>
            </a:r>
          </a:p>
        </p:txBody>
      </p:sp>
    </p:spTree>
    <p:extLst>
      <p:ext uri="{BB962C8B-B14F-4D97-AF65-F5344CB8AC3E}">
        <p14:creationId xmlns:p14="http://schemas.microsoft.com/office/powerpoint/2010/main" val="1110456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laceration repair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4" y="1558823"/>
            <a:ext cx="10258859" cy="31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0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1439" y="786797"/>
            <a:ext cx="4347759" cy="57970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do with this?????</a:t>
            </a:r>
          </a:p>
        </p:txBody>
      </p:sp>
    </p:spTree>
    <p:extLst>
      <p:ext uri="{BB962C8B-B14F-4D97-AF65-F5344CB8AC3E}">
        <p14:creationId xmlns:p14="http://schemas.microsoft.com/office/powerpoint/2010/main" val="3333452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9451" y="100585"/>
            <a:ext cx="10972800" cy="76809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Antibiotics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224" y="1088136"/>
            <a:ext cx="100438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>
                <a:effectLst/>
              </a:rPr>
              <a:t>imple lacerations-none 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Most important decontamination of the wound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Bites and wounds with extensive tissue damage, or                massive contamination-antibiotic 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Recommended antibiotics </a:t>
            </a:r>
          </a:p>
          <a:p>
            <a:r>
              <a:rPr lang="en-US" sz="2800" dirty="0">
                <a:effectLst/>
              </a:rPr>
              <a:t>Augmentin 875mg BID for 10 days</a:t>
            </a:r>
          </a:p>
          <a:p>
            <a:r>
              <a:rPr lang="en-US" sz="2800" dirty="0"/>
              <a:t>If PCN allergy: </a:t>
            </a:r>
            <a:r>
              <a:rPr lang="en-US" sz="2800" dirty="0" err="1"/>
              <a:t>Flagyl</a:t>
            </a:r>
            <a:r>
              <a:rPr lang="en-US" sz="2800" dirty="0"/>
              <a:t> 500 TID and Doxycycline100 BID for 10 days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2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ttlefield wounds 3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76" y="749644"/>
            <a:ext cx="3838832" cy="566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56735"/>
          </a:xfrm>
        </p:spPr>
        <p:txBody>
          <a:bodyPr/>
          <a:lstStyle/>
          <a:p>
            <a:pPr algn="ctr"/>
            <a:r>
              <a:rPr lang="en-US" dirty="0"/>
              <a:t>Wounds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7838" y="749644"/>
            <a:ext cx="10972800" cy="492813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68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84877" y="1309849"/>
            <a:ext cx="9018540" cy="504354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3200" dirty="0">
                <a:cs typeface="Times New Roman" panose="02020603050405020304" pitchFamily="18" charset="0"/>
              </a:rPr>
              <a:t>Average time frame is 7 – 10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cs typeface="Times New Roman" panose="02020603050405020304" pitchFamily="18" charset="0"/>
              </a:rPr>
              <a:t>FACE: 3 – 5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cs typeface="Times New Roman" panose="02020603050405020304" pitchFamily="18" charset="0"/>
              </a:rPr>
              <a:t>NECK: 5 – 7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cs typeface="Times New Roman" panose="02020603050405020304" pitchFamily="18" charset="0"/>
              </a:rPr>
              <a:t>SCALP: 7 – 10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cs typeface="Times New Roman" panose="02020603050405020304" pitchFamily="18" charset="0"/>
              </a:rPr>
              <a:t>UPPER EXTREMITY and TRUNK: 10 – 14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cs typeface="Times New Roman" panose="02020603050405020304" pitchFamily="18" charset="0"/>
              </a:rPr>
              <a:t>LOWER EXTREMITY: 10-14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cs typeface="Times New Roman" panose="02020603050405020304" pitchFamily="18" charset="0"/>
              </a:rPr>
              <a:t>SOLES, PALMS, BACK OR OVER JOINTS: 10-14 </a:t>
            </a:r>
            <a:r>
              <a:rPr lang="en-US" altLang="ar-SA" sz="2800" dirty="0">
                <a:cs typeface="Times New Roman" panose="02020603050405020304" pitchFamily="18" charset="0"/>
              </a:rPr>
              <a:t>days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SA" sz="3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3200" dirty="0">
                <a:cs typeface="Times New Roman" panose="02020603050405020304" pitchFamily="18" charset="0"/>
              </a:rPr>
              <a:t>Any suture gross signs of infections should be removed immediately.</a:t>
            </a:r>
            <a:endParaRPr lang="en-US" altLang="ar-SA" sz="3200" dirty="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119" y="274638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latin typeface="+mn-lt"/>
                <a:cs typeface="Times New Roman" charset="0"/>
              </a:rPr>
              <a:t>Suture Removal</a:t>
            </a:r>
          </a:p>
        </p:txBody>
      </p:sp>
    </p:spTree>
    <p:extLst>
      <p:ext uri="{BB962C8B-B14F-4D97-AF65-F5344CB8AC3E}">
        <p14:creationId xmlns:p14="http://schemas.microsoft.com/office/powerpoint/2010/main" val="5285828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38604" y="651353"/>
            <a:ext cx="7772400" cy="52277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dirty="0"/>
              <a:t>Wound type is above your skill to repair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en-US" altLang="ar-SA" dirty="0"/>
          </a:p>
          <a:p>
            <a:pPr eaLnBrk="1" hangingPunct="1">
              <a:lnSpc>
                <a:spcPct val="90000"/>
              </a:lnSpc>
            </a:pPr>
            <a:r>
              <a:rPr lang="en-US" altLang="ar-SA" dirty="0"/>
              <a:t>Hand and feet with penetrating injury </a:t>
            </a:r>
          </a:p>
          <a:p>
            <a:pPr eaLnBrk="1" hangingPunct="1">
              <a:lnSpc>
                <a:spcPct val="90000"/>
              </a:lnSpc>
            </a:pPr>
            <a:endParaRPr lang="en-US" altLang="ar-SA" dirty="0"/>
          </a:p>
          <a:p>
            <a:pPr eaLnBrk="1" hangingPunct="1">
              <a:lnSpc>
                <a:spcPct val="90000"/>
              </a:lnSpc>
            </a:pPr>
            <a:r>
              <a:rPr lang="en-US" altLang="ar-SA" dirty="0"/>
              <a:t>Eye, Lip or ear with full thickness injury</a:t>
            </a:r>
          </a:p>
          <a:p>
            <a:pPr eaLnBrk="1" hangingPunct="1">
              <a:lnSpc>
                <a:spcPct val="90000"/>
              </a:lnSpc>
            </a:pPr>
            <a:endParaRPr lang="en-US" altLang="ar-SA" dirty="0"/>
          </a:p>
          <a:p>
            <a:pPr eaLnBrk="1" hangingPunct="1">
              <a:lnSpc>
                <a:spcPct val="90000"/>
              </a:lnSpc>
            </a:pPr>
            <a:r>
              <a:rPr lang="en-US" altLang="ar-SA" dirty="0"/>
              <a:t>Injury with nerve, large artery (you cannot gain control of bleeding) or bone fractures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en-US" altLang="ar-SA" dirty="0"/>
          </a:p>
          <a:p>
            <a:pPr eaLnBrk="1" hangingPunct="1">
              <a:lnSpc>
                <a:spcPct val="90000"/>
              </a:lnSpc>
            </a:pPr>
            <a:r>
              <a:rPr lang="en-US" altLang="ar-SA" dirty="0"/>
              <a:t>Crushing injury of an extremity</a:t>
            </a:r>
          </a:p>
          <a:p>
            <a:pPr eaLnBrk="1" hangingPunct="1">
              <a:lnSpc>
                <a:spcPct val="90000"/>
              </a:lnSpc>
            </a:pPr>
            <a:endParaRPr lang="en-US" altLang="ar-SA" dirty="0"/>
          </a:p>
          <a:p>
            <a:pPr eaLnBrk="1" hangingPunct="1">
              <a:lnSpc>
                <a:spcPct val="90000"/>
              </a:lnSpc>
            </a:pPr>
            <a:r>
              <a:rPr lang="en-US" altLang="ar-SA" dirty="0"/>
              <a:t>Severely contaminated wound</a:t>
            </a:r>
          </a:p>
          <a:p>
            <a:pPr eaLnBrk="1" hangingPunct="1">
              <a:lnSpc>
                <a:spcPct val="90000"/>
              </a:lnSpc>
            </a:pPr>
            <a:endParaRPr lang="en-US" altLang="ar-SA" dirty="0"/>
          </a:p>
          <a:p>
            <a:pPr eaLnBrk="1" hangingPunct="1">
              <a:lnSpc>
                <a:spcPct val="90000"/>
              </a:lnSpc>
            </a:pPr>
            <a:r>
              <a:rPr lang="en-US" altLang="ar-SA" dirty="0"/>
              <a:t>Cosmetic repair uncertainties</a:t>
            </a:r>
          </a:p>
          <a:p>
            <a:pPr eaLnBrk="1" hangingPunct="1">
              <a:lnSpc>
                <a:spcPct val="90000"/>
              </a:lnSpc>
            </a:pPr>
            <a:endParaRPr lang="en-US" altLang="ar-SA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19" y="0"/>
            <a:ext cx="7772400" cy="65135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latin typeface="+mn-lt"/>
                <a:cs typeface="Times New Roman" charset="0"/>
              </a:rPr>
              <a:t>When to Refer:</a:t>
            </a:r>
          </a:p>
        </p:txBody>
      </p:sp>
    </p:spTree>
    <p:extLst>
      <p:ext uri="{BB962C8B-B14F-4D97-AF65-F5344CB8AC3E}">
        <p14:creationId xmlns:p14="http://schemas.microsoft.com/office/powerpoint/2010/main" val="41936917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5" y="274638"/>
            <a:ext cx="4711740" cy="63137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798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/>
              <a:t> </a:t>
            </a:r>
          </a:p>
          <a:p>
            <a:pPr marL="109728" lvl="0" indent="0">
              <a:buNone/>
            </a:pPr>
            <a:r>
              <a:rPr lang="en-US" sz="2800" dirty="0"/>
              <a:t> 1  Which of the following takes the longest time to heal?</a:t>
            </a:r>
          </a:p>
          <a:p>
            <a:pPr marL="109728" lvl="0" indent="0">
              <a:buNone/>
            </a:pPr>
            <a:r>
              <a:rPr lang="en-US" sz="2800" dirty="0"/>
              <a:t> a.  Skin</a:t>
            </a:r>
          </a:p>
          <a:p>
            <a:pPr marL="109728" lvl="0" indent="0">
              <a:buNone/>
            </a:pPr>
            <a:r>
              <a:rPr lang="en-US" sz="2800" dirty="0"/>
              <a:t> b. Fascia</a:t>
            </a:r>
          </a:p>
          <a:p>
            <a:pPr marL="109728" lvl="0" indent="0">
              <a:buNone/>
            </a:pPr>
            <a:r>
              <a:rPr lang="en-US" sz="2800" dirty="0"/>
              <a:t> c. Mucosa</a:t>
            </a:r>
          </a:p>
          <a:p>
            <a:pPr marL="109728" lvl="0" indent="0">
              <a:buNone/>
            </a:pPr>
            <a:r>
              <a:rPr lang="en-US" sz="2800" dirty="0"/>
              <a:t> d. Peritoneum</a:t>
            </a:r>
          </a:p>
          <a:p>
            <a:pPr marL="109728" indent="0">
              <a:buNone/>
            </a:pPr>
            <a:r>
              <a:rPr lang="en-US" sz="2800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06425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sz="2800" dirty="0"/>
              <a:t>2  You must close all layer when repairing a wound?</a:t>
            </a:r>
          </a:p>
          <a:p>
            <a:pPr marL="393192" lvl="1" indent="0">
              <a:buNone/>
            </a:pPr>
            <a:r>
              <a:rPr lang="en-US" sz="2400" dirty="0"/>
              <a:t>a. True</a:t>
            </a:r>
          </a:p>
          <a:p>
            <a:pPr marL="393192" lvl="1" indent="0">
              <a:buNone/>
            </a:pPr>
            <a:r>
              <a:rPr lang="en-US" sz="2400" dirty="0"/>
              <a:t>b. False</a:t>
            </a:r>
          </a:p>
          <a:p>
            <a:pPr marL="109728" indent="0">
              <a:buNone/>
            </a:pPr>
            <a:r>
              <a:rPr lang="en-US" sz="2800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2400" dirty="0"/>
              <a:t>Which of the following local anesthetics provide the longest effect?</a:t>
            </a:r>
          </a:p>
          <a:p>
            <a:pPr marL="109728" lvl="0" indent="0">
              <a:buNone/>
            </a:pPr>
            <a:r>
              <a:rPr lang="en-US" sz="2400" dirty="0"/>
              <a:t>a.  </a:t>
            </a:r>
            <a:r>
              <a:rPr lang="en-US" sz="2400" dirty="0" err="1"/>
              <a:t>Novocaine</a:t>
            </a:r>
            <a:r>
              <a:rPr lang="en-US" sz="2400" dirty="0"/>
              <a:t>?</a:t>
            </a:r>
          </a:p>
          <a:p>
            <a:pPr marL="109728" lvl="0" indent="0">
              <a:buNone/>
            </a:pPr>
            <a:r>
              <a:rPr lang="en-US" sz="2400" dirty="0"/>
              <a:t>b.  Marcaine</a:t>
            </a:r>
          </a:p>
          <a:p>
            <a:pPr marL="109728" lvl="0" indent="0">
              <a:buNone/>
            </a:pPr>
            <a:r>
              <a:rPr lang="en-US" sz="2400" dirty="0"/>
              <a:t>c.  Lidocaine</a:t>
            </a:r>
          </a:p>
          <a:p>
            <a:pPr marL="109728" lvl="0" indent="0">
              <a:buNone/>
            </a:pPr>
            <a:r>
              <a:rPr lang="en-US" sz="2400" dirty="0"/>
              <a:t>d. </a:t>
            </a:r>
            <a:r>
              <a:rPr lang="en-US" sz="2400" dirty="0" err="1"/>
              <a:t>Carbocaine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593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400"/>
              <a:t>Questions?????</a:t>
            </a:r>
            <a:endParaRPr lang="en-US" sz="4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156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Cartoon Stock one of 3, slide 3, 58</a:t>
            </a:r>
          </a:p>
          <a:p>
            <a:r>
              <a:rPr lang="en-US" sz="2800" b="1" dirty="0"/>
              <a:t>American Family Physician Essentials of Skin Laceration Repair, </a:t>
            </a:r>
            <a:r>
              <a:rPr lang="en-US" sz="2800" dirty="0">
                <a:hlinkClick r:id="rId2" tooltip="Oct 15, 2008 Issue"/>
              </a:rPr>
              <a:t>Oct 15, 2008 Issue</a:t>
            </a:r>
            <a:r>
              <a:rPr lang="en-US" sz="2800" dirty="0"/>
              <a:t> Slide 30</a:t>
            </a:r>
          </a:p>
          <a:p>
            <a:r>
              <a:rPr lang="en-US" sz="2800" dirty="0"/>
              <a:t>Wayne </a:t>
            </a:r>
            <a:r>
              <a:rPr lang="en-US" sz="2800" dirty="0" err="1"/>
              <a:t>LaMorte</a:t>
            </a:r>
            <a:r>
              <a:rPr lang="en-US" sz="2800" dirty="0"/>
              <a:t>, M.D. Boston University Slide 36,39, 40</a:t>
            </a: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hlinkClick r:id="rId3"/>
              </a:rPr>
              <a:t>Veterinary Medicine 835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with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Anderson/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hlinkClick r:id="rId4"/>
              </a:rPr>
              <a:t>blackford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at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hlinkClick r:id="rId5"/>
              </a:rPr>
              <a:t>University of Tennessee - Knoxville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Slide 40</a:t>
            </a:r>
          </a:p>
          <a:p>
            <a:r>
              <a:rPr lang="en-US" sz="2800" b="1" dirty="0"/>
              <a:t>Essential of Skin laceration repair, Randall T. </a:t>
            </a:r>
            <a:r>
              <a:rPr lang="en-US" sz="2800" b="1" dirty="0" err="1"/>
              <a:t>Frosch</a:t>
            </a:r>
            <a:r>
              <a:rPr lang="en-US" sz="2800" b="1" dirty="0"/>
              <a:t> MD, University of Michigan Medical School, slide 41</a:t>
            </a:r>
          </a:p>
          <a:p>
            <a:r>
              <a:rPr lang="en-US" sz="2800" b="1" dirty="0"/>
              <a:t>Nova Plastic Surgery web site, slide 54</a:t>
            </a:r>
          </a:p>
          <a:p>
            <a:r>
              <a:rPr lang="en-US" sz="2800" b="1" dirty="0"/>
              <a:t>Closing the Gap-Wound Closure fro the emergency practitioners-Christopher </a:t>
            </a:r>
            <a:r>
              <a:rPr lang="en-US" sz="2800" b="1" dirty="0" err="1"/>
              <a:t>Gascon</a:t>
            </a:r>
            <a:r>
              <a:rPr lang="en-US" sz="2800" b="1" dirty="0"/>
              <a:t>, slide 43, 53</a:t>
            </a:r>
          </a:p>
          <a:p>
            <a:r>
              <a:rPr lang="en-US" sz="2800" b="1" dirty="0"/>
              <a:t>Crashingpatient.com slide 43</a:t>
            </a:r>
          </a:p>
          <a:p>
            <a:r>
              <a:rPr lang="en-US" sz="2800" dirty="0"/>
              <a:t>Chen E et al. </a:t>
            </a:r>
            <a:r>
              <a:rPr lang="en-US" sz="2800" b="1" dirty="0"/>
              <a:t>Primary Closure of Mammalian Bites</a:t>
            </a:r>
            <a:r>
              <a:rPr lang="en-US" sz="2800" dirty="0"/>
              <a:t>. </a:t>
            </a:r>
            <a:r>
              <a:rPr lang="en-US" sz="2800" dirty="0" err="1"/>
              <a:t>Acad</a:t>
            </a:r>
            <a:r>
              <a:rPr lang="en-US" sz="2800" dirty="0"/>
              <a:t> EM 2000; 7(2): 157-162. Slide 53,54</a:t>
            </a:r>
          </a:p>
          <a:p>
            <a:r>
              <a:rPr lang="en-US" sz="2800" b="1" dirty="0" err="1"/>
              <a:t>NYSORA:Digital</a:t>
            </a:r>
            <a:r>
              <a:rPr lang="en-US" sz="2800" b="1" dirty="0"/>
              <a:t> Nerve block  https://www.nysora.com/digital-nerve-block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94245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11" y="437978"/>
            <a:ext cx="4352324" cy="57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6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Suturing principles</a:t>
            </a:r>
          </a:p>
          <a:p>
            <a:endParaRPr lang="en-US" dirty="0"/>
          </a:p>
          <a:p>
            <a:r>
              <a:rPr lang="en-US" dirty="0"/>
              <a:t>Describe wound healing principles</a:t>
            </a:r>
          </a:p>
          <a:p>
            <a:endParaRPr lang="en-US" dirty="0"/>
          </a:p>
          <a:p>
            <a:r>
              <a:rPr lang="en-US" dirty="0"/>
              <a:t>Comprehend suturing terms, suture types, </a:t>
            </a:r>
          </a:p>
          <a:p>
            <a:pPr marL="109728" indent="0">
              <a:buNone/>
            </a:pPr>
            <a:r>
              <a:rPr lang="en-US" dirty="0"/>
              <a:t>   and commonly used suture techniques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Name of commonly used suture needles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Understand anesthetic and anesthetic techniques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AutoShape 4" descr="Image result for suturing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uturing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su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486756" y="1651462"/>
            <a:ext cx="3555076" cy="35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2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Wound Healing Concepts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Wound classification</a:t>
            </a:r>
          </a:p>
          <a:p>
            <a:r>
              <a:rPr lang="en-US" altLang="en-US" dirty="0"/>
              <a:t>Mechanism of injury</a:t>
            </a:r>
          </a:p>
          <a:p>
            <a:r>
              <a:rPr lang="en-US" altLang="en-US" dirty="0"/>
              <a:t>Tetanus/antibiotics/local anesthetics</a:t>
            </a:r>
          </a:p>
          <a:p>
            <a:r>
              <a:rPr lang="en-US" altLang="en-US" dirty="0"/>
              <a:t>Surgical principles and wound prep</a:t>
            </a:r>
          </a:p>
          <a:p>
            <a:r>
              <a:rPr lang="en-US" altLang="en-US" dirty="0"/>
              <a:t>Suture/needle/stitch choice</a:t>
            </a:r>
          </a:p>
          <a:p>
            <a:r>
              <a:rPr lang="en-US" altLang="en-US" dirty="0"/>
              <a:t>Management/care/follow-up</a:t>
            </a:r>
          </a:p>
        </p:txBody>
      </p:sp>
      <p:pic>
        <p:nvPicPr>
          <p:cNvPr id="2052" name="Picture 4" descr="Image result for wound hea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18" y="1762969"/>
            <a:ext cx="4748082" cy="29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5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2690</TotalTime>
  <Words>2058</Words>
  <Application>Microsoft Office PowerPoint</Application>
  <PresentationFormat>Widescreen</PresentationFormat>
  <Paragraphs>475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Calibri</vt:lpstr>
      <vt:lpstr>Gill Sans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Suturing Techniques and Wound Care AAPA Nashville Tn Paul M. Harrelson MPAS, PA-C  DFAAPA Samford University  Physician Assistant Program Chair/Program Director</vt:lpstr>
      <vt:lpstr>No financial disclosures</vt:lpstr>
      <vt:lpstr>Questions</vt:lpstr>
      <vt:lpstr>PowerPoint Presentation</vt:lpstr>
      <vt:lpstr>PowerPoint Presentation</vt:lpstr>
      <vt:lpstr>Wounds</vt:lpstr>
      <vt:lpstr>PowerPoint Presentation</vt:lpstr>
      <vt:lpstr>Learning Objectives</vt:lpstr>
      <vt:lpstr>Wound Healing Concepts</vt:lpstr>
      <vt:lpstr>Healing factors</vt:lpstr>
      <vt:lpstr>Model of Wound Healing</vt:lpstr>
      <vt:lpstr>Tissue healing timeline</vt:lpstr>
      <vt:lpstr>Wound Evaluation</vt:lpstr>
      <vt:lpstr>Wound Preparation:</vt:lpstr>
      <vt:lpstr>PowerPoint Presentation</vt:lpstr>
      <vt:lpstr>Field Blocks</vt:lpstr>
      <vt:lpstr>Digital Block--finger</vt:lpstr>
      <vt:lpstr>Digital Blocks--fingers</vt:lpstr>
      <vt:lpstr>Digital Block--toes</vt:lpstr>
      <vt:lpstr>Why do we suture???</vt:lpstr>
      <vt:lpstr>Contraindications to Suturing</vt:lpstr>
      <vt:lpstr>Basic Suturing Principles</vt:lpstr>
      <vt:lpstr>Principles Cont..</vt:lpstr>
      <vt:lpstr>Langer’s lines</vt:lpstr>
      <vt:lpstr>PowerPoint Presentation</vt:lpstr>
      <vt:lpstr>Suture Selection</vt:lpstr>
      <vt:lpstr>Suture Sizes</vt:lpstr>
      <vt:lpstr>  Suture Selection</vt:lpstr>
      <vt:lpstr>Needle types</vt:lpstr>
      <vt:lpstr>Needles</vt:lpstr>
      <vt:lpstr>PowerPoint Presentation</vt:lpstr>
      <vt:lpstr>PowerPoint Presentation</vt:lpstr>
      <vt:lpstr>PowerPoint Presentation</vt:lpstr>
      <vt:lpstr>Needle position-Incorrect</vt:lpstr>
      <vt:lpstr>Needle position-Correct</vt:lpstr>
      <vt:lpstr>Suturing</vt:lpstr>
      <vt:lpstr>Forceps</vt:lpstr>
      <vt:lpstr>Simple Suture</vt:lpstr>
      <vt:lpstr>Rule of Halves</vt:lpstr>
      <vt:lpstr>Simple continuous </vt:lpstr>
      <vt:lpstr>Vertical Mattress</vt:lpstr>
      <vt:lpstr>Horizontal Mattress</vt:lpstr>
      <vt:lpstr>PowerPoint Presentation</vt:lpstr>
      <vt:lpstr>PowerPoint Presentation</vt:lpstr>
      <vt:lpstr>Dog Ear Repair</vt:lpstr>
      <vt:lpstr>Lips</vt:lpstr>
      <vt:lpstr>Scalp</vt:lpstr>
      <vt:lpstr>Forehead</vt:lpstr>
      <vt:lpstr>Cheek</vt:lpstr>
      <vt:lpstr>Eyelids </vt:lpstr>
      <vt:lpstr>PowerPoint Presentation</vt:lpstr>
      <vt:lpstr>Digits &amp; Hand</vt:lpstr>
      <vt:lpstr>PowerPoint Presentation</vt:lpstr>
      <vt:lpstr>Lip Laceration repair</vt:lpstr>
      <vt:lpstr>Body art/Piercing</vt:lpstr>
      <vt:lpstr>Lip Laceration repair</vt:lpstr>
      <vt:lpstr>Hand laceration repair</vt:lpstr>
      <vt:lpstr>What would you do with this?????</vt:lpstr>
      <vt:lpstr>Antibiotics </vt:lpstr>
      <vt:lpstr>Suture Removal</vt:lpstr>
      <vt:lpstr>When to Refer:</vt:lpstr>
      <vt:lpstr>PowerPoint Presentation</vt:lpstr>
      <vt:lpstr>Questions</vt:lpstr>
      <vt:lpstr>PowerPoint Presentation</vt:lpstr>
      <vt:lpstr>PowerPoint Presentation</vt:lpstr>
      <vt:lpstr>PowerPoint Presentation</vt:lpstr>
      <vt:lpstr>References</vt:lpstr>
    </vt:vector>
  </TitlesOfParts>
  <Company>University of Alabama at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 Harrelson (Campus)</dc:creator>
  <cp:lastModifiedBy>Harrelson, Paul</cp:lastModifiedBy>
  <cp:revision>126</cp:revision>
  <dcterms:created xsi:type="dcterms:W3CDTF">2015-03-19T18:14:53Z</dcterms:created>
  <dcterms:modified xsi:type="dcterms:W3CDTF">2023-03-14T15:14:17Z</dcterms:modified>
</cp:coreProperties>
</file>